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57" r:id="rId4"/>
    <p:sldId id="260" r:id="rId5"/>
    <p:sldId id="261" r:id="rId6"/>
    <p:sldId id="262" r:id="rId7"/>
    <p:sldId id="263" r:id="rId8"/>
    <p:sldId id="264" r:id="rId9"/>
    <p:sldId id="265" r:id="rId10"/>
    <p:sldId id="266" r:id="rId11"/>
    <p:sldId id="268"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3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1026" name="Picture 2" descr="C:\Users\acer\Desktop\Dr._S._R_Ranganathan_18.jpg"/>
          <p:cNvPicPr>
            <a:picLocks noChangeAspect="1" noChangeArrowheads="1"/>
          </p:cNvPicPr>
          <p:nvPr/>
        </p:nvPicPr>
        <p:blipFill>
          <a:blip r:embed="rId2"/>
          <a:srcRect/>
          <a:stretch>
            <a:fillRect/>
          </a:stretch>
        </p:blipFill>
        <p:spPr bwMode="auto">
          <a:xfrm>
            <a:off x="533400" y="457200"/>
            <a:ext cx="7848600" cy="6019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rmAutofit lnSpcReduction="10000"/>
          </a:bodyPr>
          <a:lstStyle/>
          <a:p>
            <a:pPr>
              <a:buNone/>
            </a:pPr>
            <a:r>
              <a:rPr lang="en-US" sz="3600" dirty="0" smtClean="0">
                <a:solidFill>
                  <a:srgbClr val="7030A0"/>
                </a:solidFill>
              </a:rPr>
              <a:t>3. </a:t>
            </a:r>
            <a:r>
              <a:rPr lang="en-US" sz="4400" b="1" dirty="0" smtClean="0">
                <a:solidFill>
                  <a:srgbClr val="7030A0"/>
                </a:solidFill>
                <a:latin typeface="Times New Roman" pitchFamily="18" charset="0"/>
                <a:cs typeface="Times New Roman" pitchFamily="18" charset="0"/>
              </a:rPr>
              <a:t>Library building</a:t>
            </a:r>
            <a:r>
              <a:rPr lang="en-US" sz="4400" dirty="0" smtClean="0">
                <a:solidFill>
                  <a:srgbClr val="FF0000"/>
                </a:solidFill>
                <a:latin typeface="Times New Roman" pitchFamily="18" charset="0"/>
                <a:cs typeface="Times New Roman" pitchFamily="18" charset="0"/>
              </a:rPr>
              <a:t>: The library building should be well planned. The exterior shall be inviting and the interior should be attractive and it also contain seminar room, reading room, classification room and catalogue room, circulation counter, stack room and reference room etc.</a:t>
            </a:r>
          </a:p>
          <a:p>
            <a:pPr>
              <a:buNone/>
            </a:pPr>
            <a:endParaRPr lang="en-US" sz="4400" dirty="0" smtClean="0">
              <a:solidFill>
                <a:srgbClr val="FF0000"/>
              </a:solidFill>
              <a:latin typeface="Times New Roman" pitchFamily="18" charset="0"/>
              <a:cs typeface="Times New Roman" pitchFamily="18" charset="0"/>
            </a:endParaRPr>
          </a:p>
          <a:p>
            <a:pPr>
              <a:buNone/>
            </a:pP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1"/>
          <p:cNvSpPr>
            <a:spLocks noGrp="1"/>
          </p:cNvSpPr>
          <p:nvPr>
            <p:ph idx="1"/>
          </p:nvPr>
        </p:nvSpPr>
        <p:spPr>
          <a:xfrm>
            <a:off x="457200" y="0"/>
            <a:ext cx="8229600" cy="6553200"/>
          </a:xfrm>
        </p:spPr>
        <p:txBody>
          <a:bodyPr>
            <a:normAutofit fontScale="85000" lnSpcReduction="10000"/>
          </a:bodyPr>
          <a:lstStyle/>
          <a:p>
            <a:pPr>
              <a:buNone/>
            </a:pPr>
            <a:r>
              <a:rPr lang="en-US" dirty="0" smtClean="0">
                <a:solidFill>
                  <a:srgbClr val="FF0000"/>
                </a:solidFill>
              </a:rPr>
              <a:t>4. </a:t>
            </a:r>
            <a:r>
              <a:rPr lang="en-US" b="1" dirty="0" smtClean="0">
                <a:solidFill>
                  <a:srgbClr val="FF0000"/>
                </a:solidFill>
              </a:rPr>
              <a:t>Library furniture</a:t>
            </a:r>
            <a:r>
              <a:rPr lang="en-US" sz="4400" b="1" dirty="0" smtClean="0">
                <a:solidFill>
                  <a:srgbClr val="FFFF00"/>
                </a:solidFill>
                <a:latin typeface="Times New Roman" pitchFamily="18" charset="0"/>
                <a:cs typeface="Times New Roman" pitchFamily="18" charset="0"/>
              </a:rPr>
              <a:t>:</a:t>
            </a:r>
            <a:r>
              <a:rPr lang="en-US" sz="4400" dirty="0" smtClean="0">
                <a:solidFill>
                  <a:srgbClr val="FFFF00"/>
                </a:solidFill>
                <a:latin typeface="Times New Roman" pitchFamily="18" charset="0"/>
                <a:cs typeface="Times New Roman" pitchFamily="18" charset="0"/>
              </a:rPr>
              <a:t> Now the libraries have adopted open access system where any reader can move freely among the stack of the library. ISI (Indian standard institution) says that height of the rack should be 2.175 meters. Provision of lighting and ventilation should meet the standards set by ISI. Big reading with cozy furniture, sound proof floor, good ventilation and light, drinking water, toilets, canteen facility are the characteristics are the modern library.</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lgn="just">
              <a:buNone/>
            </a:pPr>
            <a:r>
              <a:rPr lang="en-US" dirty="0" smtClean="0"/>
              <a:t>	</a:t>
            </a:r>
            <a:r>
              <a:rPr lang="en-US" sz="4000" dirty="0" smtClean="0"/>
              <a:t>5. </a:t>
            </a:r>
            <a:r>
              <a:rPr lang="en-US" sz="4000" b="1" dirty="0" smtClean="0"/>
              <a:t>Library staff</a:t>
            </a:r>
            <a:r>
              <a:rPr lang="en-US" sz="4000" dirty="0" smtClean="0">
                <a:solidFill>
                  <a:srgbClr val="FF0000"/>
                </a:solidFill>
              </a:rPr>
              <a:t>: Earlier librarian was regarded as a caretaker against the four enemies. Fire, water, vermin and human beings. But nowadays the status of librarian in  school is that of a teacher and of an college is that of a professor. The librarian must be a good human being and the librarian should be a good friend, philosopher and guide to all those who come to the library to use it. The user must know the radiant personality of the librarian.</a:t>
            </a:r>
          </a:p>
          <a:p>
            <a:pPr algn="just">
              <a:buNone/>
            </a:pP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6172201"/>
          </a:xfrm>
        </p:spPr>
        <p:txBody>
          <a:bodyPr>
            <a:noAutofit/>
          </a:bodyPr>
          <a:lstStyle/>
          <a:p>
            <a:pPr>
              <a:buNone/>
            </a:pPr>
            <a:r>
              <a:rPr lang="en-US" sz="3600" dirty="0" smtClean="0">
                <a:solidFill>
                  <a:srgbClr val="FF0000"/>
                </a:solidFill>
              </a:rPr>
              <a:t>6. </a:t>
            </a:r>
            <a:r>
              <a:rPr lang="en-US" sz="3600" b="1" dirty="0" smtClean="0">
                <a:solidFill>
                  <a:srgbClr val="FF0000"/>
                </a:solidFill>
              </a:rPr>
              <a:t>Book selection</a:t>
            </a:r>
            <a:r>
              <a:rPr lang="en-US" sz="3600" dirty="0" smtClean="0">
                <a:solidFill>
                  <a:srgbClr val="FFFF00"/>
                </a:solidFill>
              </a:rPr>
              <a:t>: </a:t>
            </a:r>
            <a:r>
              <a:rPr lang="en-US" sz="3600" dirty="0" smtClean="0"/>
              <a:t>Book selection is that important factor. A careful selection of books must be made by the librarian in accordance to the interest of the library users. A public or college library should avoid purchase of costly books which are not likely to be in frequent demand. In children library, the books should be inviting and in bolder type face, meeting their level.</a:t>
            </a:r>
          </a:p>
          <a:p>
            <a:pPr>
              <a:buNone/>
            </a:pPr>
            <a:endParaRPr lang="en-US" sz="3600" dirty="0" smtClean="0"/>
          </a:p>
          <a:p>
            <a:pPr algn="just">
              <a:buNone/>
            </a:pP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696200" cy="1676400"/>
          </a:xfrm>
        </p:spPr>
        <p:txBody>
          <a:bodyPr>
            <a:normAutofit fontScale="90000"/>
          </a:bodyPr>
          <a:lstStyle/>
          <a:p>
            <a:r>
              <a:rPr lang="en-US" b="1" dirty="0" smtClean="0"/>
              <a:t>FIVE LAWS OF LIBRARY SCIENCE</a:t>
            </a:r>
            <a:r>
              <a:rPr lang="en-US" dirty="0" smtClean="0"/>
              <a:t/>
            </a:r>
            <a:br>
              <a:rPr lang="en-US" dirty="0" smtClean="0"/>
            </a:br>
            <a:r>
              <a:rPr lang="en-US" dirty="0" smtClean="0"/>
              <a:t> </a:t>
            </a:r>
            <a:br>
              <a:rPr lang="en-US" dirty="0" smtClean="0"/>
            </a:br>
            <a:endParaRPr lang="en-US" dirty="0"/>
          </a:p>
        </p:txBody>
      </p:sp>
      <p:sp>
        <p:nvSpPr>
          <p:cNvPr id="3" name="Subtitle 2"/>
          <p:cNvSpPr>
            <a:spLocks noGrp="1"/>
          </p:cNvSpPr>
          <p:nvPr>
            <p:ph type="subTitle" idx="1"/>
          </p:nvPr>
        </p:nvSpPr>
        <p:spPr>
          <a:xfrm>
            <a:off x="457200" y="1066800"/>
            <a:ext cx="7315200" cy="5410200"/>
          </a:xfrm>
        </p:spPr>
        <p:txBody>
          <a:bodyPr>
            <a:normAutofit fontScale="70000" lnSpcReduction="20000"/>
          </a:bodyPr>
          <a:lstStyle/>
          <a:p>
            <a:pPr algn="just"/>
            <a:r>
              <a:rPr lang="en-US" sz="4300" dirty="0" smtClean="0">
                <a:solidFill>
                  <a:srgbClr val="FF0000"/>
                </a:solidFill>
                <a:latin typeface="Arial" pitchFamily="34" charset="0"/>
                <a:cs typeface="Arial" pitchFamily="34" charset="0"/>
              </a:rPr>
              <a:t>. </a:t>
            </a:r>
            <a:r>
              <a:rPr lang="en-US" sz="5200" dirty="0" smtClean="0">
                <a:solidFill>
                  <a:srgbClr val="FF0000"/>
                </a:solidFill>
                <a:latin typeface="Arial" pitchFamily="34" charset="0"/>
                <a:cs typeface="Arial" pitchFamily="34" charset="0"/>
              </a:rPr>
              <a:t>The laws of library science were evolved by </a:t>
            </a:r>
            <a:r>
              <a:rPr lang="en-US" sz="5200" dirty="0" err="1" smtClean="0">
                <a:solidFill>
                  <a:srgbClr val="FF0000"/>
                </a:solidFill>
                <a:latin typeface="Arial" pitchFamily="34" charset="0"/>
                <a:cs typeface="Arial" pitchFamily="34" charset="0"/>
              </a:rPr>
              <a:t>Dr.S.R.Ranganathan</a:t>
            </a:r>
            <a:r>
              <a:rPr lang="en-US" sz="5200" dirty="0" smtClean="0">
                <a:solidFill>
                  <a:srgbClr val="FF0000"/>
                </a:solidFill>
                <a:latin typeface="Arial" pitchFamily="34" charset="0"/>
                <a:cs typeface="Arial" pitchFamily="34" charset="0"/>
              </a:rPr>
              <a:t>. These are also called as fundamental laws. These are five in numbers. The five laws of library science were published in 1931 under the title "five laws of library science". These laws have been accepted as the basic of library science</a:t>
            </a:r>
            <a:r>
              <a:rPr lang="en-US" sz="5200" dirty="0" smtClean="0"/>
              <a:t>.</a:t>
            </a:r>
          </a:p>
          <a:p>
            <a:pPr algn="just"/>
            <a:r>
              <a:rPr lang="en-US" sz="5200" dirty="0" smtClean="0"/>
              <a:t> </a:t>
            </a:r>
          </a:p>
          <a:p>
            <a:pPr algn="just"/>
            <a:endParaRPr lang="en-US" dirty="0"/>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buNone/>
            </a:pPr>
            <a:r>
              <a:rPr lang="en-US" sz="7200" dirty="0" smtClean="0"/>
              <a:t>The five laws guide the library staff in deciding what is right and what is wrong in given situation</a:t>
            </a:r>
            <a:endParaRPr lang="en-US" sz="72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629400"/>
          </a:xfrm>
        </p:spPr>
        <p:txBody>
          <a:bodyPr>
            <a:noAutofit/>
          </a:bodyPr>
          <a:lstStyle/>
          <a:p>
            <a:pPr>
              <a:buNone/>
            </a:pPr>
            <a:r>
              <a:rPr lang="en-US" sz="4800" dirty="0" smtClean="0">
                <a:solidFill>
                  <a:srgbClr val="FF0000"/>
                </a:solidFill>
              </a:rPr>
              <a:t>The following are the five laws of library science.</a:t>
            </a:r>
          </a:p>
          <a:p>
            <a:pPr>
              <a:buNone/>
            </a:pPr>
            <a:r>
              <a:rPr lang="en-US" sz="4800" dirty="0" smtClean="0">
                <a:solidFill>
                  <a:srgbClr val="FF0000"/>
                </a:solidFill>
              </a:rPr>
              <a:t>1.	Books are for use</a:t>
            </a:r>
          </a:p>
          <a:p>
            <a:pPr>
              <a:buNone/>
            </a:pPr>
            <a:r>
              <a:rPr lang="en-US" sz="4800" dirty="0" smtClean="0">
                <a:solidFill>
                  <a:srgbClr val="FF0000"/>
                </a:solidFill>
              </a:rPr>
              <a:t>2. 	Every reader his/her book</a:t>
            </a:r>
          </a:p>
          <a:p>
            <a:pPr>
              <a:buNone/>
            </a:pPr>
            <a:r>
              <a:rPr lang="en-US" sz="4800" dirty="0" smtClean="0">
                <a:solidFill>
                  <a:srgbClr val="FF0000"/>
                </a:solidFill>
              </a:rPr>
              <a:t>3. 	Every book its reader</a:t>
            </a:r>
          </a:p>
          <a:p>
            <a:pPr>
              <a:buNone/>
            </a:pPr>
            <a:r>
              <a:rPr lang="en-US" sz="4800" dirty="0" smtClean="0">
                <a:solidFill>
                  <a:srgbClr val="FF0000"/>
                </a:solidFill>
              </a:rPr>
              <a:t>4. 	Save the time of the reader</a:t>
            </a:r>
          </a:p>
          <a:p>
            <a:pPr>
              <a:buNone/>
            </a:pPr>
            <a:r>
              <a:rPr lang="en-US" sz="4800" dirty="0" smtClean="0">
                <a:solidFill>
                  <a:srgbClr val="FF0000"/>
                </a:solidFill>
              </a:rPr>
              <a:t>5. 	Library is a growing organism</a:t>
            </a:r>
          </a:p>
          <a:p>
            <a:endParaRPr lang="en-US" sz="4000" dirty="0" smtClean="0"/>
          </a:p>
          <a:p>
            <a:pPr algn="just"/>
            <a:endParaRPr lang="en-US" sz="4000" dirty="0">
              <a:solidFill>
                <a:srgbClr val="FF0000"/>
              </a:solidFill>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60000"/>
                    <a:lumOff val="40000"/>
                  </a:schemeClr>
                </a:solidFill>
              </a:rPr>
              <a:t>FIRST LAW: BOOKS ARE FOR USE</a:t>
            </a:r>
            <a:r>
              <a:rPr lang="en-US" dirty="0" smtClean="0">
                <a:solidFill>
                  <a:schemeClr val="tx2">
                    <a:lumMod val="60000"/>
                    <a:lumOff val="40000"/>
                  </a:schemeClr>
                </a:solidFill>
              </a:rPr>
              <a:t/>
            </a:r>
            <a:br>
              <a:rPr lang="en-US" dirty="0" smtClean="0">
                <a:solidFill>
                  <a:schemeClr val="tx2">
                    <a:lumMod val="60000"/>
                    <a:lumOff val="40000"/>
                  </a:schemeClr>
                </a:solidFill>
              </a:rPr>
            </a:br>
            <a:endParaRPr lang="en-US" b="1" dirty="0" smtClean="0">
              <a:solidFill>
                <a:schemeClr val="tx2">
                  <a:lumMod val="60000"/>
                  <a:lumOff val="40000"/>
                </a:schemeClr>
              </a:solidFill>
            </a:endParaRPr>
          </a:p>
        </p:txBody>
      </p:sp>
      <p:sp>
        <p:nvSpPr>
          <p:cNvPr id="3" name="Content Placeholder 2"/>
          <p:cNvSpPr>
            <a:spLocks noGrp="1"/>
          </p:cNvSpPr>
          <p:nvPr>
            <p:ph idx="1"/>
          </p:nvPr>
        </p:nvSpPr>
        <p:spPr/>
        <p:txBody>
          <a:bodyPr>
            <a:normAutofit fontScale="85000" lnSpcReduction="10000"/>
          </a:bodyPr>
          <a:lstStyle/>
          <a:p>
            <a:pPr algn="just">
              <a:buNone/>
            </a:pPr>
            <a:endParaRPr lang="en-US" sz="6500" dirty="0" smtClean="0"/>
          </a:p>
          <a:p>
            <a:pPr>
              <a:buNone/>
            </a:pPr>
            <a:r>
              <a:rPr lang="en-US" sz="7100" dirty="0" smtClean="0">
                <a:solidFill>
                  <a:srgbClr val="FF0000"/>
                </a:solidFill>
                <a:latin typeface="Times New Roman" pitchFamily="18" charset="0"/>
                <a:cs typeface="Times New Roman" pitchFamily="18" charset="0"/>
              </a:rPr>
              <a:t>First law explaining the word "</a:t>
            </a:r>
            <a:r>
              <a:rPr lang="en-US" sz="7100" dirty="0" smtClean="0">
                <a:solidFill>
                  <a:srgbClr val="FFFF00"/>
                </a:solidFill>
                <a:latin typeface="Times New Roman" pitchFamily="18" charset="0"/>
                <a:cs typeface="Times New Roman" pitchFamily="18" charset="0"/>
              </a:rPr>
              <a:t>use"</a:t>
            </a:r>
            <a:r>
              <a:rPr lang="en-US" sz="7100" dirty="0" smtClean="0">
                <a:solidFill>
                  <a:srgbClr val="FF0000"/>
                </a:solidFill>
                <a:latin typeface="Times New Roman" pitchFamily="18" charset="0"/>
                <a:cs typeface="Times New Roman" pitchFamily="18" charset="0"/>
              </a:rPr>
              <a:t> and stress that the books should be used by the "readers".</a:t>
            </a:r>
          </a:p>
          <a:p>
            <a:endParaRPr lang="en-US" sz="6600" dirty="0" smtClean="0"/>
          </a:p>
          <a:p>
            <a:pPr algn="just">
              <a:buNone/>
            </a:pPr>
            <a:endParaRPr lang="en-US" sz="6500" dirty="0" smtClean="0"/>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algn="just">
              <a:buNone/>
            </a:pPr>
            <a:r>
              <a:rPr lang="en-US" sz="4800" dirty="0" smtClean="0">
                <a:solidFill>
                  <a:srgbClr val="FF0000"/>
                </a:solidFill>
              </a:rPr>
              <a:t>The elementary truth of library is "Books are for use". During the 15</a:t>
            </a:r>
            <a:r>
              <a:rPr lang="en-US" sz="4800" baseline="30000" dirty="0" smtClean="0">
                <a:solidFill>
                  <a:srgbClr val="FF0000"/>
                </a:solidFill>
              </a:rPr>
              <a:t>th</a:t>
            </a:r>
            <a:r>
              <a:rPr lang="en-US" sz="4800" dirty="0" smtClean="0">
                <a:solidFill>
                  <a:srgbClr val="FF0000"/>
                </a:solidFill>
              </a:rPr>
              <a:t> and 16</a:t>
            </a:r>
            <a:r>
              <a:rPr lang="en-US" sz="4800" baseline="30000" dirty="0" smtClean="0">
                <a:solidFill>
                  <a:srgbClr val="FF0000"/>
                </a:solidFill>
              </a:rPr>
              <a:t>th</a:t>
            </a:r>
            <a:r>
              <a:rPr lang="en-US" sz="4800" dirty="0" smtClean="0">
                <a:solidFill>
                  <a:srgbClr val="FF0000"/>
                </a:solidFill>
              </a:rPr>
              <a:t> centuries books were chained to the shelves. Books are filled in brass frames and rings and were chained to shelves. That books for only preservation. Because that times there was no printing. So the book was no change to one place to another. The librarian was supposed to be a custodian who did not encourage the use of books. In olden days books were lent to a favored few. Later they were made available at a fee. The modern concept is "free book service for all".</a:t>
            </a:r>
          </a:p>
          <a:p>
            <a:pPr algn="just">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2057400"/>
          </a:xfrm>
        </p:spPr>
        <p:txBody>
          <a:bodyPr>
            <a:normAutofit/>
          </a:bodyPr>
          <a:lstStyle/>
          <a:p>
            <a:pPr algn="just">
              <a:buNone/>
            </a:pPr>
            <a:r>
              <a:rPr lang="en-US" sz="6600" b="1" dirty="0" smtClean="0">
                <a:solidFill>
                  <a:srgbClr val="FF0000"/>
                </a:solidFill>
                <a:latin typeface="Times New Roman" pitchFamily="18" charset="0"/>
                <a:cs typeface="Times New Roman" pitchFamily="18" charset="0"/>
              </a:rPr>
              <a:t>IMPLICATIONS</a:t>
            </a:r>
            <a:endParaRPr lang="en-US" sz="6600" dirty="0" smtClean="0">
              <a:solidFill>
                <a:srgbClr val="FF0000"/>
              </a:solidFill>
              <a:latin typeface="Times New Roman" pitchFamily="18" charset="0"/>
              <a:cs typeface="Times New Roman" pitchFamily="18" charset="0"/>
            </a:endParaRPr>
          </a:p>
          <a:p>
            <a:pPr algn="just">
              <a:buNone/>
            </a:pPr>
            <a:endParaRPr lang="en-US" sz="66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5638800" cy="1524000"/>
          </a:xfrm>
        </p:spPr>
        <p:txBody>
          <a:bodyPr>
            <a:noAutofit/>
          </a:bodyPr>
          <a:lstStyle/>
          <a:p>
            <a:r>
              <a:rPr lang="en-US" sz="4800" dirty="0" smtClean="0">
                <a:solidFill>
                  <a:srgbClr val="FF0000"/>
                </a:solidFill>
              </a:rPr>
              <a:t>1</a:t>
            </a:r>
            <a:r>
              <a:rPr lang="en-US" sz="4800" b="1" dirty="0" smtClean="0">
                <a:solidFill>
                  <a:srgbClr val="FF0000"/>
                </a:solidFill>
              </a:rPr>
              <a:t>. Library location</a:t>
            </a:r>
            <a:r>
              <a:rPr lang="en-US" sz="4800" dirty="0" smtClean="0"/>
              <a:t/>
            </a:r>
            <a:br>
              <a:rPr lang="en-US" sz="4800" dirty="0" smtClean="0"/>
            </a:br>
            <a:endParaRPr lang="en-US" sz="4800" dirty="0"/>
          </a:p>
        </p:txBody>
      </p:sp>
      <p:sp>
        <p:nvSpPr>
          <p:cNvPr id="3" name="Content Placeholder 2"/>
          <p:cNvSpPr>
            <a:spLocks noGrp="1"/>
          </p:cNvSpPr>
          <p:nvPr>
            <p:ph idx="1"/>
          </p:nvPr>
        </p:nvSpPr>
        <p:spPr>
          <a:xfrm>
            <a:off x="533400" y="1066800"/>
            <a:ext cx="8153400" cy="5410200"/>
          </a:xfrm>
        </p:spPr>
        <p:txBody>
          <a:bodyPr>
            <a:normAutofit fontScale="62500" lnSpcReduction="20000"/>
          </a:bodyPr>
          <a:lstStyle/>
          <a:p>
            <a:pPr>
              <a:buNone/>
            </a:pPr>
            <a:endParaRPr lang="en-US" dirty="0" smtClean="0"/>
          </a:p>
          <a:p>
            <a:pPr>
              <a:buNone/>
            </a:pPr>
            <a:endParaRPr lang="en-US" dirty="0" smtClean="0"/>
          </a:p>
          <a:p>
            <a:pPr algn="just">
              <a:buNone/>
            </a:pPr>
            <a:r>
              <a:rPr lang="en-US" dirty="0" smtClean="0"/>
              <a:t> </a:t>
            </a:r>
            <a:r>
              <a:rPr lang="en-US" sz="6400" dirty="0" smtClean="0">
                <a:solidFill>
                  <a:srgbClr val="00B050"/>
                </a:solidFill>
                <a:latin typeface="Times New Roman" pitchFamily="18" charset="0"/>
                <a:cs typeface="Times New Roman" pitchFamily="18" charset="0"/>
              </a:rPr>
              <a:t>location of a library is of great important. The location of the library is of the great important. The location of the library must be easily reachable by the users. The atmosphere and location can create an environment suitable for study reference and research. It must be located in the midst of its users</a:t>
            </a:r>
            <a:r>
              <a:rPr lang="en-US" sz="6400" dirty="0" smtClean="0">
                <a:latin typeface="Times New Roman" pitchFamily="18" charset="0"/>
                <a:cs typeface="Times New Roman" pitchFamily="18" charset="0"/>
              </a:rPr>
              <a:t>.</a:t>
            </a:r>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just">
              <a:buNone/>
            </a:pPr>
            <a:r>
              <a:rPr lang="en-US" sz="4800" dirty="0" smtClean="0">
                <a:solidFill>
                  <a:srgbClr val="FF0000"/>
                </a:solidFill>
                <a:latin typeface="Times New Roman" pitchFamily="18" charset="0"/>
                <a:cs typeface="Times New Roman" pitchFamily="18" charset="0"/>
              </a:rPr>
              <a:t>2. </a:t>
            </a:r>
            <a:r>
              <a:rPr lang="en-US" sz="4800" b="1" dirty="0" smtClean="0">
                <a:solidFill>
                  <a:srgbClr val="00B0F0"/>
                </a:solidFill>
                <a:latin typeface="Times New Roman" pitchFamily="18" charset="0"/>
                <a:cs typeface="Times New Roman" pitchFamily="18" charset="0"/>
              </a:rPr>
              <a:t>Library hour</a:t>
            </a:r>
            <a:r>
              <a:rPr lang="en-US" sz="4800" dirty="0" smtClean="0">
                <a:solidFill>
                  <a:srgbClr val="FFFF00"/>
                </a:solidFill>
                <a:latin typeface="Times New Roman" pitchFamily="18" charset="0"/>
                <a:cs typeface="Times New Roman" pitchFamily="18" charset="0"/>
              </a:rPr>
              <a:t>: </a:t>
            </a:r>
            <a:r>
              <a:rPr lang="en-US" sz="4800" dirty="0" smtClean="0">
                <a:solidFill>
                  <a:srgbClr val="FF0000"/>
                </a:solidFill>
                <a:latin typeface="Times New Roman" pitchFamily="18" charset="0"/>
                <a:cs typeface="Times New Roman" pitchFamily="18" charset="0"/>
              </a:rPr>
              <a:t>A library hours should be convenient to the users. So that they can make use of the library. A library should kept open for long hours. This will lead to greater use.</a:t>
            </a:r>
          </a:p>
          <a:p>
            <a:pPr marL="514350" indent="-514350" algn="just">
              <a:buNone/>
            </a:pPr>
            <a:endParaRPr lang="en-US" sz="4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TotalTime>
  <Words>549</Words>
  <Application>Microsoft Office PowerPoint</Application>
  <PresentationFormat>On-screen Show (4:3)</PresentationFormat>
  <Paragraphs>25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FIVE LAWS OF LIBRARY SCIENCE   </vt:lpstr>
      <vt:lpstr>Slide 3</vt:lpstr>
      <vt:lpstr>Slide 4</vt:lpstr>
      <vt:lpstr>FIRST LAW: BOOKS ARE FOR USE </vt:lpstr>
      <vt:lpstr>Slide 6</vt:lpstr>
      <vt:lpstr>Slide 7</vt:lpstr>
      <vt:lpstr>1. Library location </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EDUCATION   </dc:title>
  <dc:creator/>
  <cp:lastModifiedBy>acer</cp:lastModifiedBy>
  <cp:revision>24</cp:revision>
  <dcterms:created xsi:type="dcterms:W3CDTF">2006-08-16T00:00:00Z</dcterms:created>
  <dcterms:modified xsi:type="dcterms:W3CDTF">2011-12-15T04:36:29Z</dcterms:modified>
</cp:coreProperties>
</file>