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0" r:id="rId4"/>
    <p:sldId id="261" r:id="rId5"/>
    <p:sldId id="263" r:id="rId6"/>
    <p:sldId id="273" r:id="rId7"/>
    <p:sldId id="264" r:id="rId8"/>
    <p:sldId id="265" r:id="rId9"/>
    <p:sldId id="266" r:id="rId10"/>
    <p:sldId id="268"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35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endParaRPr lang="en-US" dirty="0" smtClean="0"/>
          </a:p>
          <a:p>
            <a:pPr>
              <a:buNone/>
            </a:pPr>
            <a:endParaRPr lang="en-US" dirty="0" smtClean="0"/>
          </a:p>
          <a:p>
            <a:pPr>
              <a:buNone/>
            </a:pPr>
            <a:endParaRPr lang="en-US" dirty="0" smtClean="0"/>
          </a:p>
          <a:p>
            <a:pPr algn="ctr">
              <a:buNone/>
            </a:pPr>
            <a:r>
              <a:rPr lang="en-US" sz="4000" dirty="0" smtClean="0">
                <a:solidFill>
                  <a:srgbClr val="FF0000"/>
                </a:solidFill>
              </a:rPr>
              <a:t>SECOND LAW</a:t>
            </a:r>
            <a:r>
              <a:rPr lang="en-US" sz="4000" dirty="0" smtClean="0">
                <a:solidFill>
                  <a:schemeClr val="accent1"/>
                </a:solidFill>
              </a:rPr>
              <a:t>: EVERY READER HIS/HER BOOK</a:t>
            </a:r>
            <a:endParaRPr lang="en-US" sz="4000"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1"/>
          <p:cNvSpPr>
            <a:spLocks noGrp="1"/>
          </p:cNvSpPr>
          <p:nvPr>
            <p:ph idx="1"/>
          </p:nvPr>
        </p:nvSpPr>
        <p:spPr>
          <a:xfrm>
            <a:off x="457200" y="0"/>
            <a:ext cx="8229600" cy="6553200"/>
          </a:xfrm>
        </p:spPr>
        <p:txBody>
          <a:bodyPr>
            <a:normAutofit fontScale="92500"/>
          </a:bodyPr>
          <a:lstStyle/>
          <a:p>
            <a:pPr algn="just">
              <a:buNone/>
            </a:pPr>
            <a:r>
              <a:rPr lang="en-US" sz="6600" b="1" dirty="0" smtClean="0">
                <a:solidFill>
                  <a:srgbClr val="FF0000"/>
                </a:solidFill>
              </a:rPr>
              <a:t>b</a:t>
            </a:r>
            <a:r>
              <a:rPr lang="en-US" sz="6600" b="1" dirty="0" smtClean="0">
                <a:solidFill>
                  <a:srgbClr val="FF0000"/>
                </a:solidFill>
              </a:rPr>
              <a:t>) Choice of library staff</a:t>
            </a:r>
            <a:r>
              <a:rPr lang="en-US" sz="6600" dirty="0" smtClean="0"/>
              <a:t>: The library authority should take utmost care in the choice of library staff for appointment.</a:t>
            </a:r>
          </a:p>
          <a:p>
            <a:pPr algn="just">
              <a:buNone/>
            </a:pPr>
            <a:r>
              <a:rPr lang="en-US" sz="6600" b="1" dirty="0" smtClean="0"/>
              <a:t> </a:t>
            </a:r>
            <a:endParaRPr lang="en-US" sz="6600"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algn="just">
              <a:buNone/>
            </a:pPr>
            <a:r>
              <a:rPr lang="en-US" dirty="0" smtClean="0"/>
              <a:t>	</a:t>
            </a:r>
            <a:endParaRPr lang="en-US" sz="4000" dirty="0" smtClean="0">
              <a:solidFill>
                <a:srgbClr val="FF0000"/>
              </a:solidFill>
            </a:endParaRPr>
          </a:p>
          <a:p>
            <a:pPr algn="just">
              <a:buNone/>
            </a:pPr>
            <a:r>
              <a:rPr lang="en-US" sz="4700" b="1" dirty="0" smtClean="0">
                <a:solidFill>
                  <a:schemeClr val="tx2">
                    <a:lumMod val="60000"/>
                    <a:lumOff val="40000"/>
                  </a:schemeClr>
                </a:solidFill>
              </a:rPr>
              <a:t>3. Obligation of the </a:t>
            </a:r>
            <a:r>
              <a:rPr lang="en-US" sz="4700" b="1" dirty="0" smtClean="0">
                <a:solidFill>
                  <a:schemeClr val="tx2">
                    <a:lumMod val="60000"/>
                    <a:lumOff val="40000"/>
                  </a:schemeClr>
                </a:solidFill>
              </a:rPr>
              <a:t>staff</a:t>
            </a:r>
          </a:p>
          <a:p>
            <a:pPr algn="just">
              <a:buNone/>
            </a:pPr>
            <a:r>
              <a:rPr lang="en-US" sz="4700" dirty="0" smtClean="0">
                <a:solidFill>
                  <a:srgbClr val="FF0000"/>
                </a:solidFill>
              </a:rPr>
              <a:t>To </a:t>
            </a:r>
            <a:r>
              <a:rPr lang="en-US" sz="4700" dirty="0" smtClean="0">
                <a:solidFill>
                  <a:srgbClr val="FF0000"/>
                </a:solidFill>
              </a:rPr>
              <a:t>fulfill this law this law the library staff should discharge their obligation in an efficient manner. They should have sense of duty and have thorough knowledge of regarding books, resources, services offered to readers and books selection tools and other techniques. They must know the needs of their readers. </a:t>
            </a:r>
          </a:p>
          <a:p>
            <a:pPr>
              <a:buNone/>
            </a:pPr>
            <a:r>
              <a:rPr lang="en-US" sz="4700" b="1" dirty="0" smtClean="0">
                <a:solidFill>
                  <a:srgbClr val="FF0000"/>
                </a:solidFill>
              </a:rPr>
              <a:t> </a:t>
            </a:r>
            <a:endParaRPr lang="en-US" sz="4700" dirty="0" smtClean="0">
              <a:solidFill>
                <a:srgbClr val="FF0000"/>
              </a:solidFill>
            </a:endParaRPr>
          </a:p>
          <a:p>
            <a:pPr algn="just">
              <a:buNone/>
            </a:pPr>
            <a:endParaRPr lang="en-US"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6172201"/>
          </a:xfrm>
        </p:spPr>
        <p:txBody>
          <a:bodyPr>
            <a:noAutofit/>
          </a:bodyPr>
          <a:lstStyle/>
          <a:p>
            <a:pPr>
              <a:buNone/>
            </a:pPr>
            <a:endParaRPr lang="en-US" sz="3600" dirty="0" smtClean="0"/>
          </a:p>
          <a:p>
            <a:pPr>
              <a:buNone/>
            </a:pPr>
            <a:r>
              <a:rPr lang="en-US" sz="4000" b="1" dirty="0" smtClean="0">
                <a:solidFill>
                  <a:srgbClr val="00B050"/>
                </a:solidFill>
              </a:rPr>
              <a:t>4. Obligation of the readers</a:t>
            </a:r>
            <a:endParaRPr lang="en-US" sz="4000" dirty="0" smtClean="0">
              <a:solidFill>
                <a:srgbClr val="00B050"/>
              </a:solidFill>
            </a:endParaRPr>
          </a:p>
          <a:p>
            <a:pPr algn="just">
              <a:buNone/>
            </a:pPr>
            <a:r>
              <a:rPr lang="en-US" sz="4000" dirty="0" smtClean="0"/>
              <a:t>	</a:t>
            </a:r>
            <a:r>
              <a:rPr lang="en-US" sz="4000" dirty="0" smtClean="0">
                <a:solidFill>
                  <a:srgbClr val="00B0F0"/>
                </a:solidFill>
              </a:rPr>
              <a:t>The </a:t>
            </a:r>
            <a:r>
              <a:rPr lang="en-US" sz="4000" dirty="0" smtClean="0">
                <a:solidFill>
                  <a:srgbClr val="00B0F0"/>
                </a:solidFill>
              </a:rPr>
              <a:t>reader also has certain responsibilities. The readers should obey library rules and regulations. They should maintain healthy discipline inside the library and handle books very carefully without damaging them.</a:t>
            </a:r>
          </a:p>
          <a:p>
            <a:pPr algn="just">
              <a:buNone/>
            </a:pPr>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001000" cy="6096000"/>
          </a:xfrm>
        </p:spPr>
        <p:txBody>
          <a:bodyPr>
            <a:normAutofit/>
          </a:bodyPr>
          <a:lstStyle/>
          <a:p>
            <a:pPr algn="just"/>
            <a:r>
              <a:rPr lang="en-US" sz="4800" dirty="0" smtClean="0">
                <a:solidFill>
                  <a:schemeClr val="accent2"/>
                </a:solidFill>
              </a:rPr>
              <a:t>It means </a:t>
            </a:r>
            <a:r>
              <a:rPr lang="en-US" sz="4800" dirty="0" smtClean="0">
                <a:solidFill>
                  <a:srgbClr val="FFC000"/>
                </a:solidFill>
              </a:rPr>
              <a:t>books for all. </a:t>
            </a:r>
            <a:r>
              <a:rPr lang="en-US" sz="4800" dirty="0" smtClean="0">
                <a:solidFill>
                  <a:schemeClr val="accent2"/>
                </a:solidFill>
              </a:rPr>
              <a:t>The second law states that books are meant for </a:t>
            </a:r>
            <a:r>
              <a:rPr lang="en-US" sz="4800" dirty="0" smtClean="0">
                <a:solidFill>
                  <a:schemeClr val="tx2">
                    <a:lumMod val="60000"/>
                    <a:lumOff val="40000"/>
                  </a:schemeClr>
                </a:solidFill>
              </a:rPr>
              <a:t>every library users.</a:t>
            </a:r>
            <a:r>
              <a:rPr lang="en-US" sz="4800" dirty="0" smtClean="0">
                <a:solidFill>
                  <a:schemeClr val="accent2"/>
                </a:solidFill>
              </a:rPr>
              <a:t> </a:t>
            </a:r>
            <a:r>
              <a:rPr lang="en-US" sz="4800" dirty="0" err="1" smtClean="0">
                <a:solidFill>
                  <a:schemeClr val="accent2"/>
                </a:solidFill>
              </a:rPr>
              <a:t>ie</a:t>
            </a:r>
            <a:r>
              <a:rPr lang="en-US" sz="4800" dirty="0" smtClean="0">
                <a:solidFill>
                  <a:schemeClr val="accent2"/>
                </a:solidFill>
              </a:rPr>
              <a:t>) books for men and women, young and old, normal and abnormal etc.</a:t>
            </a:r>
            <a:endParaRPr lang="en-US" sz="4800" dirty="0">
              <a:solidFill>
                <a:schemeClr val="accent2"/>
              </a:solidFill>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Autofit/>
          </a:bodyPr>
          <a:lstStyle/>
          <a:p>
            <a:pPr algn="just">
              <a:buNone/>
            </a:pPr>
            <a:r>
              <a:rPr lang="en-US" sz="4000" dirty="0" smtClean="0"/>
              <a:t>While </a:t>
            </a:r>
            <a:r>
              <a:rPr lang="en-US" sz="4000" dirty="0" smtClean="0"/>
              <a:t>the first law replaced the concept of "</a:t>
            </a:r>
            <a:r>
              <a:rPr lang="en-US" sz="4000" dirty="0" smtClean="0">
                <a:solidFill>
                  <a:srgbClr val="FFC000"/>
                </a:solidFill>
              </a:rPr>
              <a:t>books are for preservation". </a:t>
            </a:r>
            <a:r>
              <a:rPr lang="en-US" sz="4000" dirty="0" smtClean="0"/>
              <a:t>The second law replaced the concept of "</a:t>
            </a:r>
            <a:r>
              <a:rPr lang="en-US" sz="4000" dirty="0" smtClean="0">
                <a:solidFill>
                  <a:srgbClr val="FF0000"/>
                </a:solidFill>
              </a:rPr>
              <a:t>books are for a chosen few".</a:t>
            </a:r>
            <a:r>
              <a:rPr lang="en-US" sz="4000" dirty="0" smtClean="0"/>
              <a:t>  The law stands for the mandatory provision of library service to each person according to his </a:t>
            </a:r>
            <a:r>
              <a:rPr lang="en-US" sz="4000" dirty="0" smtClean="0">
                <a:solidFill>
                  <a:srgbClr val="00B050"/>
                </a:solidFill>
              </a:rPr>
              <a:t>need.</a:t>
            </a:r>
            <a:r>
              <a:rPr lang="en-US" sz="4000" dirty="0" smtClean="0"/>
              <a:t> Every reader of a library should have the books he wants.</a:t>
            </a:r>
            <a:endParaRPr lang="en-US" sz="4000" dirty="0">
              <a:solidFill>
                <a:srgbClr val="FF0000"/>
              </a:solidFill>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Implication</a:t>
            </a:r>
            <a:endParaRPr lang="en-US" sz="6600" b="1" dirty="0" smtClean="0">
              <a:solidFill>
                <a:schemeClr val="tx2">
                  <a:lumMod val="60000"/>
                  <a:lumOff val="40000"/>
                </a:schemeClr>
              </a:solidFill>
            </a:endParaRPr>
          </a:p>
        </p:txBody>
      </p:sp>
      <p:sp>
        <p:nvSpPr>
          <p:cNvPr id="3" name="Content Placeholder 2"/>
          <p:cNvSpPr>
            <a:spLocks noGrp="1"/>
          </p:cNvSpPr>
          <p:nvPr>
            <p:ph idx="1"/>
          </p:nvPr>
        </p:nvSpPr>
        <p:spPr/>
        <p:txBody>
          <a:bodyPr>
            <a:normAutofit fontScale="85000" lnSpcReduction="10000"/>
          </a:bodyPr>
          <a:lstStyle/>
          <a:p>
            <a:pPr>
              <a:buNone/>
            </a:pPr>
            <a:r>
              <a:rPr lang="en-US" sz="7200" dirty="0" smtClean="0"/>
              <a:t>This </a:t>
            </a:r>
            <a:r>
              <a:rPr lang="en-US" sz="7200" dirty="0" smtClean="0"/>
              <a:t>law has certain obligations on the </a:t>
            </a:r>
            <a:r>
              <a:rPr lang="en-US" sz="7200" dirty="0" smtClean="0">
                <a:solidFill>
                  <a:schemeClr val="accent2">
                    <a:lumMod val="75000"/>
                  </a:schemeClr>
                </a:solidFill>
              </a:rPr>
              <a:t>state</a:t>
            </a:r>
            <a:r>
              <a:rPr lang="en-US" sz="7200" dirty="0" smtClean="0">
                <a:solidFill>
                  <a:srgbClr val="FFC000"/>
                </a:solidFill>
              </a:rPr>
              <a:t>,</a:t>
            </a:r>
            <a:r>
              <a:rPr lang="en-US" sz="7200" dirty="0" smtClean="0">
                <a:solidFill>
                  <a:srgbClr val="FF0000"/>
                </a:solidFill>
              </a:rPr>
              <a:t> </a:t>
            </a:r>
            <a:r>
              <a:rPr lang="en-US" sz="7200" dirty="0" smtClean="0">
                <a:solidFill>
                  <a:schemeClr val="accent5"/>
                </a:solidFill>
              </a:rPr>
              <a:t>library authority</a:t>
            </a:r>
            <a:r>
              <a:rPr lang="en-US" sz="7200" dirty="0" smtClean="0">
                <a:solidFill>
                  <a:srgbClr val="FF0000"/>
                </a:solidFill>
              </a:rPr>
              <a:t>, </a:t>
            </a:r>
            <a:r>
              <a:rPr lang="en-US" sz="7200" dirty="0" smtClean="0">
                <a:solidFill>
                  <a:srgbClr val="7030A0"/>
                </a:solidFill>
              </a:rPr>
              <a:t>library staff </a:t>
            </a:r>
            <a:r>
              <a:rPr lang="en-US" sz="7200" dirty="0" smtClean="0"/>
              <a:t>and the </a:t>
            </a:r>
            <a:r>
              <a:rPr lang="en-US" sz="7200" dirty="0" smtClean="0">
                <a:solidFill>
                  <a:srgbClr val="92D050"/>
                </a:solidFill>
              </a:rPr>
              <a:t>readers</a:t>
            </a:r>
            <a:r>
              <a:rPr lang="en-US" sz="7200" dirty="0" smtClean="0">
                <a:solidFill>
                  <a:srgbClr val="FF0000"/>
                </a:solidFill>
              </a:rPr>
              <a:t> </a:t>
            </a:r>
            <a:r>
              <a:rPr lang="en-US" sz="7200" dirty="0" smtClean="0"/>
              <a:t>of the library.</a:t>
            </a:r>
          </a:p>
          <a:p>
            <a:pPr>
              <a:buNone/>
            </a:pPr>
            <a:endParaRPr lang="en-US" sz="7100" dirty="0" smtClean="0">
              <a:solidFill>
                <a:srgbClr val="FF0000"/>
              </a:solidFill>
              <a:latin typeface="Times New Roman" pitchFamily="18" charset="0"/>
              <a:cs typeface="Times New Roman" pitchFamily="18" charset="0"/>
            </a:endParaRPr>
          </a:p>
          <a:p>
            <a:endParaRPr lang="en-US" sz="6600" dirty="0" smtClean="0"/>
          </a:p>
          <a:p>
            <a:pPr algn="just">
              <a:buNone/>
            </a:pPr>
            <a:endParaRPr lang="en-US" sz="6500" dirty="0" smtClean="0"/>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2057400"/>
          </a:xfrm>
        </p:spPr>
        <p:txBody>
          <a:bodyPr>
            <a:normAutofit lnSpcReduction="10000"/>
          </a:bodyPr>
          <a:lstStyle/>
          <a:p>
            <a:pPr algn="ctr">
              <a:buNone/>
            </a:pPr>
            <a:r>
              <a:rPr lang="en-US" sz="6600" b="1" dirty="0" smtClean="0"/>
              <a:t>1. Obligation of the s</a:t>
            </a:r>
            <a:r>
              <a:rPr lang="en-US" sz="6600" b="1" dirty="0" smtClean="0"/>
              <a:t>tate</a:t>
            </a:r>
            <a:endParaRPr lang="en-US" sz="6600" dirty="0" smtClean="0"/>
          </a:p>
          <a:p>
            <a:pPr algn="just">
              <a:buNone/>
            </a:pPr>
            <a:endParaRPr lang="en-US" sz="66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839200" cy="6172200"/>
          </a:xfrm>
        </p:spPr>
        <p:txBody>
          <a:bodyPr>
            <a:normAutofit fontScale="92500"/>
          </a:bodyPr>
          <a:lstStyle/>
          <a:p>
            <a:pPr marL="514350" indent="-514350" algn="just">
              <a:buAutoNum type="alphaLcParenR"/>
            </a:pPr>
            <a:r>
              <a:rPr lang="en-US" b="1" dirty="0" smtClean="0">
                <a:solidFill>
                  <a:srgbClr val="FF0000"/>
                </a:solidFill>
              </a:rPr>
              <a:t>Finance</a:t>
            </a:r>
            <a:r>
              <a:rPr lang="en-US" b="1" dirty="0" smtClean="0">
                <a:solidFill>
                  <a:srgbClr val="FF0000"/>
                </a:solidFill>
              </a:rPr>
              <a:t>:</a:t>
            </a:r>
            <a:r>
              <a:rPr lang="en-US" b="1" dirty="0" smtClean="0"/>
              <a:t> </a:t>
            </a:r>
            <a:r>
              <a:rPr lang="en-US" dirty="0" smtClean="0"/>
              <a:t> Adequate finance is the first requirement for running a library. The state government may provide finance in two ways, firstly by sanctioning a </a:t>
            </a:r>
            <a:r>
              <a:rPr lang="en-US" dirty="0" smtClean="0">
                <a:solidFill>
                  <a:srgbClr val="FFFF00"/>
                </a:solidFill>
              </a:rPr>
              <a:t>grant</a:t>
            </a:r>
            <a:r>
              <a:rPr lang="en-US" dirty="0" smtClean="0"/>
              <a:t> and secondly by levying library </a:t>
            </a:r>
            <a:r>
              <a:rPr lang="en-US" dirty="0" err="1" smtClean="0">
                <a:solidFill>
                  <a:srgbClr val="FFFF00"/>
                </a:solidFill>
              </a:rPr>
              <a:t>cess</a:t>
            </a:r>
            <a:r>
              <a:rPr lang="en-US" dirty="0" smtClean="0">
                <a:solidFill>
                  <a:srgbClr val="FFFF00"/>
                </a:solidFill>
              </a:rPr>
              <a:t> </a:t>
            </a:r>
            <a:r>
              <a:rPr lang="en-US" dirty="0" smtClean="0"/>
              <a:t>(tax). </a:t>
            </a:r>
            <a:endParaRPr lang="en-US" dirty="0" smtClean="0"/>
          </a:p>
          <a:p>
            <a:pPr algn="just">
              <a:buNone/>
            </a:pPr>
            <a:r>
              <a:rPr lang="en-US" b="1" dirty="0" smtClean="0"/>
              <a:t> b). </a:t>
            </a:r>
            <a:r>
              <a:rPr lang="en-US" b="1" dirty="0" smtClean="0">
                <a:solidFill>
                  <a:srgbClr val="FF0000"/>
                </a:solidFill>
              </a:rPr>
              <a:t>Legislation:</a:t>
            </a:r>
            <a:r>
              <a:rPr lang="en-US" b="1" dirty="0" smtClean="0"/>
              <a:t> </a:t>
            </a:r>
            <a:r>
              <a:rPr lang="en-US" dirty="0" smtClean="0"/>
              <a:t>The responsibility of the state government is to pass the library legislation for the establishment of the network of public libraries.</a:t>
            </a:r>
          </a:p>
          <a:p>
            <a:pPr algn="just">
              <a:buNone/>
            </a:pPr>
            <a:r>
              <a:rPr lang="en-US" b="1" dirty="0" smtClean="0"/>
              <a:t>c) </a:t>
            </a:r>
            <a:r>
              <a:rPr lang="en-US" b="1" dirty="0" smtClean="0">
                <a:solidFill>
                  <a:srgbClr val="FF0000"/>
                </a:solidFill>
              </a:rPr>
              <a:t>Coordination</a:t>
            </a:r>
            <a:r>
              <a:rPr lang="en-US" dirty="0" smtClean="0"/>
              <a:t>: The coordination implies coordinating and linking library service at each level. Coordination ensures maximum utilization of the available resources of a country or state. </a:t>
            </a:r>
          </a:p>
          <a:p>
            <a:pPr algn="just">
              <a:buNone/>
            </a:pPr>
            <a:r>
              <a:rPr lang="en-US" b="1" dirty="0" smtClean="0"/>
              <a:t> </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5638800" cy="2133600"/>
          </a:xfrm>
        </p:spPr>
        <p:txBody>
          <a:bodyPr>
            <a:noAutofit/>
          </a:bodyPr>
          <a:lstStyle/>
          <a:p>
            <a:r>
              <a:rPr lang="en-US" sz="4800" b="1" dirty="0" smtClean="0"/>
              <a:t/>
            </a:r>
            <a:br>
              <a:rPr lang="en-US" sz="4800" b="1" dirty="0" smtClean="0"/>
            </a:br>
            <a:r>
              <a:rPr lang="en-US" sz="4800" b="1" dirty="0" smtClean="0"/>
              <a:t/>
            </a:r>
            <a:br>
              <a:rPr lang="en-US" sz="4800" b="1" dirty="0" smtClean="0"/>
            </a:br>
            <a:r>
              <a:rPr lang="en-US" sz="4800" b="1" dirty="0" smtClean="0"/>
              <a:t/>
            </a:r>
            <a:br>
              <a:rPr lang="en-US" sz="4800" b="1" dirty="0" smtClean="0"/>
            </a:br>
            <a:r>
              <a:rPr lang="en-US" sz="4800" b="1" dirty="0" smtClean="0"/>
              <a:t>2</a:t>
            </a:r>
            <a:r>
              <a:rPr lang="en-US" sz="4800" b="1" dirty="0" smtClean="0"/>
              <a:t>. Obligation of the library authority</a:t>
            </a:r>
            <a:r>
              <a:rPr lang="en-US" sz="4800" dirty="0" smtClean="0"/>
              <a:t/>
            </a:r>
            <a:br>
              <a:rPr lang="en-US" sz="4800" dirty="0" smtClean="0"/>
            </a:br>
            <a:r>
              <a:rPr lang="en-US" sz="4800" b="1" dirty="0" smtClean="0"/>
              <a:t> </a:t>
            </a:r>
            <a:r>
              <a:rPr lang="en-US" sz="4800" dirty="0" smtClean="0"/>
              <a:t/>
            </a:r>
            <a:br>
              <a:rPr lang="en-US" sz="4800" dirty="0" smtClean="0"/>
            </a:br>
            <a:endParaRPr lang="en-US" sz="4800" dirty="0"/>
          </a:p>
        </p:txBody>
      </p:sp>
      <p:sp>
        <p:nvSpPr>
          <p:cNvPr id="3" name="Content Placeholder 2"/>
          <p:cNvSpPr>
            <a:spLocks noGrp="1"/>
          </p:cNvSpPr>
          <p:nvPr>
            <p:ph idx="1"/>
          </p:nvPr>
        </p:nvSpPr>
        <p:spPr>
          <a:xfrm>
            <a:off x="533400" y="533400"/>
            <a:ext cx="8153400" cy="2819400"/>
          </a:xfrm>
        </p:spPr>
        <p:txBody>
          <a:bodyPr>
            <a:normAutofit/>
          </a:bodyPr>
          <a:lstStyle/>
          <a:p>
            <a:pPr>
              <a:buNone/>
            </a:pPr>
            <a:endParaRPr lang="en-US" dirty="0" smtClean="0"/>
          </a:p>
          <a:p>
            <a:pPr>
              <a:buNone/>
            </a:pPr>
            <a:endParaRPr lang="en-US" dirty="0" smtClean="0"/>
          </a:p>
          <a:p>
            <a:pPr algn="just">
              <a:buNone/>
            </a:pPr>
            <a:r>
              <a:rPr lang="en-US" dirty="0" smtClean="0"/>
              <a:t> </a:t>
            </a:r>
            <a:endParaRPr lang="en-US" dirty="0" smtClean="0"/>
          </a:p>
          <a:p>
            <a:pPr algn="just">
              <a:buNone/>
            </a:pPr>
            <a:endParaRPr lang="en-US" sz="6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a:buNone/>
            </a:pPr>
            <a:r>
              <a:rPr lang="en-US" sz="4800" dirty="0" smtClean="0"/>
              <a:t> </a:t>
            </a:r>
            <a:r>
              <a:rPr lang="en-US" sz="5400" dirty="0" smtClean="0"/>
              <a:t>The obligation of library authority rests on two factors namely a) </a:t>
            </a:r>
            <a:r>
              <a:rPr lang="en-US" sz="5400" dirty="0" smtClean="0">
                <a:solidFill>
                  <a:srgbClr val="FFFF00"/>
                </a:solidFill>
              </a:rPr>
              <a:t>choice of reading materiel </a:t>
            </a:r>
            <a:r>
              <a:rPr lang="en-US" sz="5400" dirty="0" smtClean="0"/>
              <a:t>b</a:t>
            </a:r>
            <a:r>
              <a:rPr lang="en-US" sz="5400" dirty="0" smtClean="0">
                <a:solidFill>
                  <a:srgbClr val="FF0000"/>
                </a:solidFill>
              </a:rPr>
              <a:t>) choice of staff</a:t>
            </a:r>
          </a:p>
          <a:p>
            <a:pPr>
              <a:buNone/>
            </a:pPr>
            <a:endParaRPr lang="en-US" sz="5400" dirty="0" smtClean="0"/>
          </a:p>
          <a:p>
            <a:pPr algn="just">
              <a:buNone/>
            </a:pPr>
            <a:endParaRPr lang="en-US" sz="4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6019800"/>
          </a:xfrm>
        </p:spPr>
        <p:txBody>
          <a:bodyPr>
            <a:normAutofit/>
          </a:bodyPr>
          <a:lstStyle/>
          <a:p>
            <a:pPr>
              <a:buNone/>
            </a:pPr>
            <a:endParaRPr lang="en-US" sz="4400" dirty="0" smtClean="0">
              <a:solidFill>
                <a:srgbClr val="FF0000"/>
              </a:solidFill>
              <a:latin typeface="Times New Roman" pitchFamily="18" charset="0"/>
              <a:cs typeface="Times New Roman" pitchFamily="18" charset="0"/>
            </a:endParaRPr>
          </a:p>
          <a:p>
            <a:pPr>
              <a:buNone/>
            </a:pPr>
            <a:r>
              <a:rPr lang="en-US" sz="3600" b="1" dirty="0" smtClean="0">
                <a:solidFill>
                  <a:srgbClr val="FF0000"/>
                </a:solidFill>
              </a:rPr>
              <a:t>a</a:t>
            </a:r>
            <a:r>
              <a:rPr lang="en-US" sz="3600" b="1" dirty="0" smtClean="0">
                <a:solidFill>
                  <a:srgbClr val="FF0000"/>
                </a:solidFill>
              </a:rPr>
              <a:t>) </a:t>
            </a:r>
            <a:r>
              <a:rPr lang="en-US" sz="3600" b="1" dirty="0" smtClean="0">
                <a:solidFill>
                  <a:srgbClr val="FF0000"/>
                </a:solidFill>
              </a:rPr>
              <a:t>Choice of reading materials</a:t>
            </a:r>
            <a:r>
              <a:rPr lang="en-US" sz="3600" dirty="0" smtClean="0"/>
              <a:t>: The important task of library authority is to select the reading materials taking in to consideration the needs of the readers. In this regard proper book selection policy should be evolved and important book selection tools should be equipped in the library.</a:t>
            </a:r>
          </a:p>
          <a:p>
            <a:endParaRPr lang="en-US" sz="3600" dirty="0" smtClean="0"/>
          </a:p>
          <a:p>
            <a:pPr>
              <a:buNone/>
            </a:pPr>
            <a:endParaRPr lang="en-U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270</Words>
  <Application>Microsoft Office PowerPoint</Application>
  <PresentationFormat>On-screen Show (4:3)</PresentationFormat>
  <Paragraphs>31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Implication</vt:lpstr>
      <vt:lpstr>Slide 5</vt:lpstr>
      <vt:lpstr>Slide 6</vt:lpstr>
      <vt:lpstr>   2. Obligation of the library authority   </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EDUCATION   </dc:title>
  <dc:creator/>
  <cp:lastModifiedBy>acer</cp:lastModifiedBy>
  <cp:revision>27</cp:revision>
  <dcterms:created xsi:type="dcterms:W3CDTF">2006-08-16T00:00:00Z</dcterms:created>
  <dcterms:modified xsi:type="dcterms:W3CDTF">2011-12-15T05:08:41Z</dcterms:modified>
</cp:coreProperties>
</file>