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2" r:id="rId3"/>
    <p:sldId id="261" r:id="rId4"/>
    <p:sldId id="262" r:id="rId5"/>
    <p:sldId id="264" r:id="rId6"/>
    <p:sldId id="265" r:id="rId7"/>
    <p:sldId id="268" r:id="rId8"/>
    <p:sldId id="269" r:id="rId9"/>
    <p:sldId id="27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1" d="100"/>
          <a:sy n="41" d="100"/>
        </p:scale>
        <p:origin x="-135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b="1" dirty="0" smtClean="0"/>
          </a:p>
          <a:p>
            <a:pPr>
              <a:buNone/>
            </a:pPr>
            <a:endParaRPr lang="en-US" b="1" dirty="0" smtClean="0"/>
          </a:p>
          <a:p>
            <a:pPr>
              <a:buNone/>
            </a:pPr>
            <a:endParaRPr lang="en-US" b="1" dirty="0" smtClean="0"/>
          </a:p>
          <a:p>
            <a:pPr algn="ctr">
              <a:buNone/>
            </a:pPr>
            <a:r>
              <a:rPr lang="en-US" sz="6000" b="1" dirty="0" smtClean="0">
                <a:solidFill>
                  <a:srgbClr val="FF0000"/>
                </a:solidFill>
              </a:rPr>
              <a:t>THIRD </a:t>
            </a:r>
            <a:r>
              <a:rPr lang="en-US" sz="6000" b="1" dirty="0" smtClean="0">
                <a:solidFill>
                  <a:srgbClr val="FF0000"/>
                </a:solidFill>
              </a:rPr>
              <a:t>LAW: EVERY BOOK ITS READER</a:t>
            </a:r>
            <a:endParaRPr lang="en-US" sz="6000" dirty="0" smtClean="0">
              <a:solidFill>
                <a:srgbClr val="FF0000"/>
              </a:solidFill>
            </a:endParaRP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04800" y="381000"/>
            <a:ext cx="8534400" cy="6172200"/>
          </a:xfrm>
        </p:spPr>
        <p:txBody>
          <a:bodyPr>
            <a:normAutofit fontScale="92500" lnSpcReduction="10000"/>
          </a:bodyPr>
          <a:lstStyle/>
          <a:p>
            <a:pPr algn="just"/>
            <a:r>
              <a:rPr lang="en-US" sz="4300" dirty="0" smtClean="0">
                <a:solidFill>
                  <a:srgbClr val="0070C0"/>
                </a:solidFill>
              </a:rPr>
              <a:t>Third </a:t>
            </a:r>
            <a:r>
              <a:rPr lang="en-US" sz="4300" dirty="0" smtClean="0">
                <a:solidFill>
                  <a:srgbClr val="0070C0"/>
                </a:solidFill>
              </a:rPr>
              <a:t>law means that every book there should be readers</a:t>
            </a:r>
            <a:r>
              <a:rPr lang="en-US" sz="4300" dirty="0" smtClean="0">
                <a:solidFill>
                  <a:srgbClr val="FFFF00"/>
                </a:solidFill>
              </a:rPr>
              <a:t>. </a:t>
            </a:r>
            <a:r>
              <a:rPr lang="en-US" sz="4300" dirty="0" smtClean="0">
                <a:solidFill>
                  <a:srgbClr val="FF0000"/>
                </a:solidFill>
              </a:rPr>
              <a:t>It provides guideline as how books should be brought to the vision of the readers. </a:t>
            </a:r>
            <a:r>
              <a:rPr lang="en-US" sz="4300" dirty="0" smtClean="0">
                <a:solidFill>
                  <a:srgbClr val="92D050"/>
                </a:solidFill>
              </a:rPr>
              <a:t>This law suggests that library should have made some arrangements, such as open access system, shelf arrangement, catalogue etc, so that every book in the stock can get its readers.</a:t>
            </a:r>
          </a:p>
          <a:p>
            <a:pPr algn="just"/>
            <a:r>
              <a:rPr lang="en-US" sz="4300" b="1" dirty="0" smtClean="0">
                <a:solidFill>
                  <a:srgbClr val="FF0000"/>
                </a:solidFill>
              </a:rPr>
              <a:t> </a:t>
            </a:r>
            <a:endParaRPr lang="en-US" sz="4300" dirty="0" smtClean="0">
              <a:solidFill>
                <a:srgbClr val="FF0000"/>
              </a:solidFill>
            </a:endParaRPr>
          </a:p>
          <a:p>
            <a:endParaRPr lang="en-US" dirty="0"/>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rPr>
              <a:t>IMPLICATIONS</a:t>
            </a:r>
            <a:endParaRPr lang="en-US" dirty="0">
              <a:solidFill>
                <a:srgbClr val="FFFF00"/>
              </a:solidFill>
            </a:endParaRPr>
          </a:p>
        </p:txBody>
      </p:sp>
      <p:sp>
        <p:nvSpPr>
          <p:cNvPr id="3" name="Content Placeholder 2"/>
          <p:cNvSpPr>
            <a:spLocks noGrp="1"/>
          </p:cNvSpPr>
          <p:nvPr>
            <p:ph idx="1"/>
          </p:nvPr>
        </p:nvSpPr>
        <p:spPr/>
        <p:txBody>
          <a:bodyPr>
            <a:normAutofit fontScale="55000" lnSpcReduction="20000"/>
          </a:bodyPr>
          <a:lstStyle/>
          <a:p>
            <a:pPr algn="just">
              <a:buNone/>
            </a:pPr>
            <a:r>
              <a:rPr lang="en-US" sz="7300" dirty="0" smtClean="0">
                <a:solidFill>
                  <a:srgbClr val="FF0000"/>
                </a:solidFill>
              </a:rPr>
              <a:t>1. </a:t>
            </a:r>
            <a:r>
              <a:rPr lang="en-US" sz="7300" b="1" dirty="0" smtClean="0">
                <a:solidFill>
                  <a:srgbClr val="FF0000"/>
                </a:solidFill>
              </a:rPr>
              <a:t>Open access system</a:t>
            </a:r>
            <a:r>
              <a:rPr lang="en-US" sz="7300" dirty="0" smtClean="0"/>
              <a:t>: If readers are given chance to enter in to the stack room and access the books and select the books of their choice, then every book has chance to be seen by the readers. This system is known as open access system. The library should provide open access system to its users.</a:t>
            </a:r>
          </a:p>
          <a:p>
            <a:pPr algn="just">
              <a:buNone/>
            </a:pPr>
            <a:endParaRPr lang="en-US" sz="6500" dirty="0" smtClean="0"/>
          </a:p>
          <a:p>
            <a:pPr>
              <a:buNone/>
            </a:pPr>
            <a:endParaRPr lang="en-US" sz="6600" dirty="0" smtClean="0"/>
          </a:p>
          <a:p>
            <a:pPr algn="just">
              <a:buNone/>
            </a:pPr>
            <a:endParaRPr lang="en-US" sz="6500" dirty="0" smtClean="0"/>
          </a:p>
          <a:p>
            <a:pPr algn="just"/>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algn="just">
              <a:buNone/>
            </a:pPr>
            <a:r>
              <a:rPr lang="en-US" sz="4800" dirty="0" smtClean="0">
                <a:solidFill>
                  <a:srgbClr val="FF0000"/>
                </a:solidFill>
              </a:rPr>
              <a:t>2. </a:t>
            </a:r>
            <a:r>
              <a:rPr lang="en-US" sz="4800" b="1" dirty="0" smtClean="0">
                <a:solidFill>
                  <a:srgbClr val="FF0000"/>
                </a:solidFill>
              </a:rPr>
              <a:t>Book selection</a:t>
            </a:r>
            <a:r>
              <a:rPr lang="en-US" sz="4800" dirty="0" smtClean="0">
                <a:solidFill>
                  <a:srgbClr val="FF0000"/>
                </a:solidFill>
              </a:rPr>
              <a:t>: To achieve the provision of third law, the library authority and library staff should play </a:t>
            </a:r>
            <a:r>
              <a:rPr lang="en-US" sz="4800" dirty="0" smtClean="0">
                <a:solidFill>
                  <a:schemeClr val="accent4">
                    <a:lumMod val="75000"/>
                  </a:schemeClr>
                </a:solidFill>
              </a:rPr>
              <a:t>careful attention to select books.</a:t>
            </a:r>
            <a:r>
              <a:rPr lang="en-US" sz="4800" dirty="0" smtClean="0">
                <a:solidFill>
                  <a:srgbClr val="FF0000"/>
                </a:solidFill>
              </a:rPr>
              <a:t> Local needs as well as individual needs are to be considered while selecting books.</a:t>
            </a:r>
          </a:p>
          <a:p>
            <a:endParaRPr lang="en-US" sz="4800" dirty="0" smtClean="0"/>
          </a:p>
          <a:p>
            <a:pPr algn="just">
              <a:buNone/>
            </a:pPr>
            <a:endParaRPr lang="en-US" sz="4800"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153400" cy="6096000"/>
          </a:xfrm>
        </p:spPr>
        <p:txBody>
          <a:bodyPr>
            <a:normAutofit fontScale="47500" lnSpcReduction="20000"/>
          </a:bodyPr>
          <a:lstStyle/>
          <a:p>
            <a:pPr>
              <a:buNone/>
            </a:pPr>
            <a:endParaRPr lang="en-US" dirty="0" smtClean="0"/>
          </a:p>
          <a:p>
            <a:pPr>
              <a:buNone/>
            </a:pPr>
            <a:endParaRPr lang="en-US" dirty="0" smtClean="0"/>
          </a:p>
          <a:p>
            <a:pPr>
              <a:buNone/>
            </a:pPr>
            <a:r>
              <a:rPr lang="en-US" dirty="0" smtClean="0"/>
              <a:t> </a:t>
            </a:r>
            <a:r>
              <a:rPr lang="en-US" sz="6600" dirty="0" smtClean="0">
                <a:solidFill>
                  <a:srgbClr val="FF0000"/>
                </a:solidFill>
              </a:rPr>
              <a:t>3. </a:t>
            </a:r>
            <a:r>
              <a:rPr lang="en-US" sz="6600" b="1" dirty="0" smtClean="0">
                <a:solidFill>
                  <a:srgbClr val="FF0000"/>
                </a:solidFill>
              </a:rPr>
              <a:t>Shelf arrangement</a:t>
            </a:r>
            <a:r>
              <a:rPr lang="en-US" sz="6600" dirty="0" smtClean="0"/>
              <a:t>: The books on shelves can be arranged in a variety of ways such </a:t>
            </a:r>
            <a:r>
              <a:rPr lang="en-US" sz="6600" dirty="0" smtClean="0">
                <a:solidFill>
                  <a:srgbClr val="FF0000"/>
                </a:solidFill>
              </a:rPr>
              <a:t>as author, subject, publisher, size, </a:t>
            </a:r>
            <a:r>
              <a:rPr lang="en-US" sz="6600" dirty="0" err="1" smtClean="0">
                <a:solidFill>
                  <a:srgbClr val="FF0000"/>
                </a:solidFill>
              </a:rPr>
              <a:t>colour</a:t>
            </a:r>
            <a:r>
              <a:rPr lang="en-US" sz="6600" dirty="0" smtClean="0">
                <a:solidFill>
                  <a:srgbClr val="FF0000"/>
                </a:solidFill>
              </a:rPr>
              <a:t> of binding etc</a:t>
            </a:r>
            <a:r>
              <a:rPr lang="en-US" sz="6600" dirty="0" smtClean="0"/>
              <a:t>. our experience shows that most of the users request for books on </a:t>
            </a:r>
            <a:r>
              <a:rPr lang="en-US" sz="6600" dirty="0" smtClean="0">
                <a:solidFill>
                  <a:srgbClr val="0070C0"/>
                </a:solidFill>
              </a:rPr>
              <a:t>a particular subject. So the books are arranged according to subject. </a:t>
            </a:r>
            <a:r>
              <a:rPr lang="en-US" sz="6600" dirty="0" err="1" smtClean="0"/>
              <a:t>Dr.S.R.Ranganathan</a:t>
            </a:r>
            <a:r>
              <a:rPr lang="en-US" sz="6600" dirty="0" smtClean="0"/>
              <a:t> suggested that to attract the attention of the readers the library staff should display the acquired "</a:t>
            </a:r>
            <a:r>
              <a:rPr lang="en-US" sz="6600" dirty="0" smtClean="0">
                <a:solidFill>
                  <a:srgbClr val="FF0000"/>
                </a:solidFill>
              </a:rPr>
              <a:t>Recent additions" </a:t>
            </a:r>
            <a:r>
              <a:rPr lang="en-US" sz="6600" dirty="0" smtClean="0"/>
              <a:t>near the entrance of the library. It will help in establishing fresh contact between the books and the readers.</a:t>
            </a:r>
          </a:p>
          <a:p>
            <a:pPr>
              <a:buNone/>
            </a:pPr>
            <a:r>
              <a:rPr lang="en-US" sz="6600" dirty="0" smtClean="0"/>
              <a:t> </a:t>
            </a:r>
          </a:p>
          <a:p>
            <a:pPr algn="just">
              <a:buNone/>
            </a:pPr>
            <a:endParaRPr lang="en-US" sz="6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fontScale="70000" lnSpcReduction="20000"/>
          </a:bodyPr>
          <a:lstStyle/>
          <a:p>
            <a:pPr algn="just">
              <a:buNone/>
            </a:pPr>
            <a:r>
              <a:rPr lang="en-US" sz="4800" dirty="0" smtClean="0">
                <a:solidFill>
                  <a:srgbClr val="FF0000"/>
                </a:solidFill>
              </a:rPr>
              <a:t>4. </a:t>
            </a:r>
            <a:r>
              <a:rPr lang="en-US" sz="4800" b="1" dirty="0" smtClean="0">
                <a:solidFill>
                  <a:srgbClr val="FF0000"/>
                </a:solidFill>
              </a:rPr>
              <a:t>Catalogue</a:t>
            </a:r>
            <a:r>
              <a:rPr lang="en-US" sz="4800" dirty="0" smtClean="0">
                <a:solidFill>
                  <a:srgbClr val="00B0F0"/>
                </a:solidFill>
              </a:rPr>
              <a:t>: It is the catalogue that provides useful information about books and helps in selection. However, if the approach of the readers are on the basis of author, title, publisher etc to satisfy the various approaches of the readers, there is a tool known as library catalogue. </a:t>
            </a:r>
            <a:r>
              <a:rPr lang="en-US" sz="4800" dirty="0" smtClean="0">
                <a:solidFill>
                  <a:srgbClr val="FF0000"/>
                </a:solidFill>
              </a:rPr>
              <a:t>A library catalogue is a record of the holdings of a library.</a:t>
            </a:r>
            <a:r>
              <a:rPr lang="en-US" sz="4800" dirty="0" smtClean="0">
                <a:solidFill>
                  <a:srgbClr val="00B0F0"/>
                </a:solidFill>
              </a:rPr>
              <a:t> These records are called entries. Entries are prepared according to a set of rules contained in a catalogue code. These entries namely main entry, author index entries, title index entries etc help every book in getting its reader.</a:t>
            </a:r>
          </a:p>
          <a:p>
            <a:endParaRPr lang="en-US" sz="4800" dirty="0" smtClean="0"/>
          </a:p>
          <a:p>
            <a:pPr marL="514350" indent="-514350" algn="just">
              <a:buNone/>
            </a:pPr>
            <a:endParaRPr lang="en-US" sz="4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itle 1"/>
          <p:cNvSpPr>
            <a:spLocks noGrp="1"/>
          </p:cNvSpPr>
          <p:nvPr>
            <p:ph idx="1"/>
          </p:nvPr>
        </p:nvSpPr>
        <p:spPr>
          <a:xfrm>
            <a:off x="457200" y="0"/>
            <a:ext cx="8229600" cy="6553200"/>
          </a:xfrm>
        </p:spPr>
        <p:txBody>
          <a:bodyPr>
            <a:normAutofit fontScale="92500"/>
          </a:bodyPr>
          <a:lstStyle/>
          <a:p>
            <a:pPr>
              <a:buNone/>
            </a:pPr>
            <a:r>
              <a:rPr lang="en-US" sz="4400" dirty="0" smtClean="0">
                <a:solidFill>
                  <a:srgbClr val="FFFF00"/>
                </a:solidFill>
                <a:latin typeface="Times New Roman" pitchFamily="18" charset="0"/>
                <a:cs typeface="Times New Roman" pitchFamily="18" charset="0"/>
              </a:rPr>
              <a:t>.</a:t>
            </a:r>
            <a:endParaRPr lang="en-US" sz="4400" dirty="0" smtClean="0">
              <a:solidFill>
                <a:srgbClr val="FFFF00"/>
              </a:solidFill>
              <a:latin typeface="Times New Roman" pitchFamily="18" charset="0"/>
              <a:cs typeface="Times New Roman" pitchFamily="18" charset="0"/>
            </a:endParaRPr>
          </a:p>
          <a:p>
            <a:pPr algn="just">
              <a:buNone/>
            </a:pPr>
            <a:r>
              <a:rPr lang="en-US" dirty="0" smtClean="0">
                <a:solidFill>
                  <a:srgbClr val="FF0000"/>
                </a:solidFill>
              </a:rPr>
              <a:t>5. </a:t>
            </a:r>
            <a:r>
              <a:rPr lang="en-US" b="1" dirty="0" smtClean="0">
                <a:solidFill>
                  <a:srgbClr val="FF0000"/>
                </a:solidFill>
              </a:rPr>
              <a:t>Reference service</a:t>
            </a:r>
            <a:r>
              <a:rPr lang="en-US" dirty="0" smtClean="0"/>
              <a:t>: The open access systems, a good arrangement on the shelves, provision of catalogue are not to enough to put books to find their readers. In addition a </a:t>
            </a:r>
            <a:r>
              <a:rPr lang="en-US" dirty="0" smtClean="0">
                <a:solidFill>
                  <a:srgbClr val="FFFF00"/>
                </a:solidFill>
              </a:rPr>
              <a:t>personalized human service</a:t>
            </a:r>
            <a:r>
              <a:rPr lang="en-US" dirty="0" smtClean="0"/>
              <a:t> is necessary to fulfill the mandate of the third law. The provision of reference staff brings this personalized </a:t>
            </a:r>
            <a:r>
              <a:rPr lang="en-US" dirty="0" smtClean="0">
                <a:solidFill>
                  <a:srgbClr val="00B0F0"/>
                </a:solidFill>
              </a:rPr>
              <a:t>service to find the right book to the right reader at the right time. </a:t>
            </a:r>
            <a:r>
              <a:rPr lang="en-US" dirty="0" smtClean="0"/>
              <a:t>They assist readers in the use of catalogue and in the choice of books. The main aim is to convert the potential reader in to actual readers.</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
              <a:buNone/>
            </a:pPr>
            <a:r>
              <a:rPr lang="en-US" dirty="0" smtClean="0"/>
              <a:t>	</a:t>
            </a:r>
            <a:endParaRPr lang="en-US" sz="4000" dirty="0" smtClean="0">
              <a:solidFill>
                <a:srgbClr val="FF0000"/>
              </a:solidFill>
            </a:endParaRPr>
          </a:p>
          <a:p>
            <a:pPr algn="just">
              <a:buNone/>
            </a:pPr>
            <a:r>
              <a:rPr lang="en-US" sz="4000" dirty="0" smtClean="0">
                <a:solidFill>
                  <a:srgbClr val="FF0000"/>
                </a:solidFill>
              </a:rPr>
              <a:t>6. </a:t>
            </a:r>
            <a:r>
              <a:rPr lang="en-US" sz="4000" b="1" dirty="0" smtClean="0">
                <a:solidFill>
                  <a:srgbClr val="FF0000"/>
                </a:solidFill>
              </a:rPr>
              <a:t>Extension service</a:t>
            </a:r>
            <a:r>
              <a:rPr lang="en-US" sz="4000" dirty="0" smtClean="0"/>
              <a:t>: This service can be carried out by different methods such as book </a:t>
            </a:r>
            <a:r>
              <a:rPr lang="en-US" sz="4000" dirty="0" smtClean="0">
                <a:solidFill>
                  <a:srgbClr val="00B0F0"/>
                </a:solidFill>
              </a:rPr>
              <a:t>exhibition, organization of reading circles, library talk/lecture, reading to illiterates, story hours for children etc.</a:t>
            </a:r>
          </a:p>
          <a:p>
            <a:pPr algn="just">
              <a:buNone/>
            </a:pPr>
            <a:endParaRPr lang="en-US" sz="4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229600" cy="6172201"/>
          </a:xfrm>
        </p:spPr>
        <p:txBody>
          <a:bodyPr>
            <a:noAutofit/>
          </a:bodyPr>
          <a:lstStyle/>
          <a:p>
            <a:pPr>
              <a:buNone/>
            </a:pPr>
            <a:endParaRPr lang="en-US" sz="3600" dirty="0" smtClean="0"/>
          </a:p>
          <a:p>
            <a:pPr algn="just">
              <a:buNone/>
            </a:pPr>
            <a:r>
              <a:rPr lang="en-US" sz="3600" dirty="0" smtClean="0">
                <a:solidFill>
                  <a:srgbClr val="FF0000"/>
                </a:solidFill>
              </a:rPr>
              <a:t>7. </a:t>
            </a:r>
            <a:r>
              <a:rPr lang="en-US" sz="3600" b="1" dirty="0" smtClean="0">
                <a:solidFill>
                  <a:srgbClr val="FF0000"/>
                </a:solidFill>
              </a:rPr>
              <a:t>Publicity:</a:t>
            </a:r>
            <a:r>
              <a:rPr lang="en-US" sz="3600" dirty="0" smtClean="0">
                <a:solidFill>
                  <a:srgbClr val="FF0000"/>
                </a:solidFill>
              </a:rPr>
              <a:t> </a:t>
            </a:r>
            <a:r>
              <a:rPr lang="en-US" sz="3600" dirty="0" smtClean="0"/>
              <a:t>Publicity is a powerful media of influencing and attracting the masses. The reference librarian should try to tell the public the value of books, role of the library as a social institution, library services etc. he should make use of mass media like press, radio, television, exhibitions etc for publicizing the library</a:t>
            </a:r>
            <a:endParaRPr lang="en-US" sz="3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137</TotalTime>
  <Words>551</Words>
  <Application>Microsoft Office PowerPoint</Application>
  <PresentationFormat>On-screen Show (4:3)</PresentationFormat>
  <Paragraphs>23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IMPLICATIONS</vt:lpstr>
      <vt:lpstr>Slide 4</vt:lpstr>
      <vt:lpstr>Slide 5</vt:lpstr>
      <vt:lpstr>Slide 6</vt:lpstr>
      <vt:lpstr>Slide 7</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USER EDUCATION   </dc:title>
  <dc:creator/>
  <cp:lastModifiedBy>acer</cp:lastModifiedBy>
  <cp:revision>26</cp:revision>
  <dcterms:created xsi:type="dcterms:W3CDTF">2006-08-16T00:00:00Z</dcterms:created>
  <dcterms:modified xsi:type="dcterms:W3CDTF">2011-12-15T05:24:45Z</dcterms:modified>
</cp:coreProperties>
</file>