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1" r:id="rId4"/>
    <p:sldId id="262" r:id="rId5"/>
    <p:sldId id="264" r:id="rId6"/>
    <p:sldId id="265" r:id="rId7"/>
    <p:sldId id="268" r:id="rId8"/>
    <p:sldId id="269" r:id="rId9"/>
    <p:sldId id="270" r:id="rId10"/>
    <p:sldId id="273"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r>
              <a:rPr lang="en-US" b="1" dirty="0" smtClean="0"/>
              <a:t>FOURTH LAW: SAVE THE TIME OF THE READER</a:t>
            </a:r>
            <a:endParaRPr lang="en-US"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a:bodyPr>
          <a:lstStyle/>
          <a:p>
            <a:pPr algn="just">
              <a:buNone/>
            </a:pPr>
            <a:r>
              <a:rPr lang="en-US" sz="4000" dirty="0" smtClean="0">
                <a:solidFill>
                  <a:srgbClr val="FF0000"/>
                </a:solidFill>
              </a:rPr>
              <a:t>8</a:t>
            </a:r>
            <a:r>
              <a:rPr lang="en-US" sz="4000" b="1" dirty="0" smtClean="0">
                <a:solidFill>
                  <a:srgbClr val="FF0000"/>
                </a:solidFill>
              </a:rPr>
              <a:t>. Reference service</a:t>
            </a:r>
            <a:r>
              <a:rPr lang="en-US" sz="4000" dirty="0" smtClean="0">
                <a:solidFill>
                  <a:srgbClr val="FF0000"/>
                </a:solidFill>
              </a:rPr>
              <a:t>: Reference service is the central part of all activities of a library. The user should be able to collect the required information with in a short period of time. So, the reference staff must know the quality of the reference sources thoroughly. </a:t>
            </a:r>
          </a:p>
          <a:p>
            <a:pPr algn="just">
              <a:buNone/>
            </a:pPr>
            <a:r>
              <a:rPr lang="en-US" sz="4000" dirty="0" smtClean="0">
                <a:solidFill>
                  <a:srgbClr val="FF0000"/>
                </a:solidFill>
              </a:rPr>
              <a:t> </a:t>
            </a:r>
          </a:p>
          <a:p>
            <a:pPr algn="just"/>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just">
              <a:buNone/>
            </a:pPr>
            <a:r>
              <a:rPr lang="en-US" dirty="0" smtClean="0"/>
              <a:t>9</a:t>
            </a:r>
            <a:r>
              <a:rPr lang="en-US" dirty="0" smtClean="0">
                <a:solidFill>
                  <a:srgbClr val="FF0000"/>
                </a:solidFill>
              </a:rPr>
              <a:t>. </a:t>
            </a:r>
            <a:r>
              <a:rPr lang="en-US" b="1" dirty="0" smtClean="0">
                <a:solidFill>
                  <a:srgbClr val="FF0000"/>
                </a:solidFill>
              </a:rPr>
              <a:t>Bibliography and documentation service</a:t>
            </a:r>
            <a:r>
              <a:rPr lang="en-US" dirty="0" smtClean="0"/>
              <a:t>: The library should possess most of the readily available bibliographies to help the readers. Such bibliographies should be prepared on demand and in anticipation of the readers. The provision of current awareness service, selective dissemination of Information to the experts in different subjects are highly desirable in university and research libraries. Other facilities like reprographic service, E-mail service, etc are essential in the modern days.</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04800" y="381000"/>
            <a:ext cx="8534400" cy="6172200"/>
          </a:xfrm>
        </p:spPr>
        <p:txBody>
          <a:bodyPr>
            <a:normAutofit/>
          </a:bodyPr>
          <a:lstStyle/>
          <a:p>
            <a:pPr algn="just"/>
            <a:r>
              <a:rPr lang="en-US" dirty="0" smtClean="0">
                <a:solidFill>
                  <a:srgbClr val="FF0000"/>
                </a:solidFill>
              </a:rPr>
              <a:t>The concept of the fourth law of library science is basically concerned with the "</a:t>
            </a:r>
            <a:r>
              <a:rPr lang="en-US" dirty="0" smtClean="0">
                <a:solidFill>
                  <a:srgbClr val="0070C0"/>
                </a:solidFill>
              </a:rPr>
              <a:t>save the time of the reader</a:t>
            </a:r>
            <a:r>
              <a:rPr lang="en-US" dirty="0" smtClean="0">
                <a:solidFill>
                  <a:srgbClr val="FF0000"/>
                </a:solidFill>
              </a:rPr>
              <a:t>". Readers who come to the library are very busy and they cannot wait longer to get their requirements. They expect from the library exact and quick service. The main objective of the library, right book to the right reader at the right time, the time aspect of readers as well as library staff is made paramount. For saving of the time of the readers in the libraries, we will imply the following provisions for the readers.</a:t>
            </a:r>
          </a:p>
          <a:p>
            <a:endParaRPr lang="en-US"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IMPLICATIONS</a:t>
            </a:r>
            <a:endParaRPr lang="en-US" dirty="0">
              <a:solidFill>
                <a:srgbClr val="FFFF00"/>
              </a:solidFill>
            </a:endParaRPr>
          </a:p>
        </p:txBody>
      </p:sp>
      <p:sp>
        <p:nvSpPr>
          <p:cNvPr id="3" name="Content Placeholder 2"/>
          <p:cNvSpPr>
            <a:spLocks noGrp="1"/>
          </p:cNvSpPr>
          <p:nvPr>
            <p:ph idx="1"/>
          </p:nvPr>
        </p:nvSpPr>
        <p:spPr/>
        <p:txBody>
          <a:bodyPr>
            <a:normAutofit fontScale="40000" lnSpcReduction="20000"/>
          </a:bodyPr>
          <a:lstStyle/>
          <a:p>
            <a:pPr algn="just">
              <a:buNone/>
            </a:pPr>
            <a:endParaRPr lang="en-US" sz="6500" dirty="0" smtClean="0"/>
          </a:p>
          <a:p>
            <a:pPr algn="just">
              <a:buNone/>
            </a:pPr>
            <a:r>
              <a:rPr lang="en-US" sz="6600" dirty="0" smtClean="0">
                <a:solidFill>
                  <a:srgbClr val="FF0000"/>
                </a:solidFill>
              </a:rPr>
              <a:t>1</a:t>
            </a:r>
            <a:r>
              <a:rPr lang="en-US" sz="9000" b="1" dirty="0" smtClean="0">
                <a:solidFill>
                  <a:srgbClr val="FF0000"/>
                </a:solidFill>
              </a:rPr>
              <a:t>. Open access</a:t>
            </a:r>
            <a:r>
              <a:rPr lang="en-US" sz="9000" dirty="0" smtClean="0"/>
              <a:t>: In closed access lot of time is listed in the process of getting a book issued whereas in open access system, books are kept on the open shelves. As a result, the readers are free to go to the shelves personally and pick up which ever book they require. So open access is an effective means of satisfying the fourth law.</a:t>
            </a:r>
          </a:p>
          <a:p>
            <a:pPr algn="just">
              <a:buNone/>
            </a:pPr>
            <a:endParaRPr lang="en-US" sz="9000" dirty="0" smtClean="0"/>
          </a:p>
          <a:p>
            <a:pPr algn="just">
              <a:buNone/>
            </a:pPr>
            <a:endParaRPr lang="en-US" sz="6500" dirty="0" smtClean="0"/>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endParaRPr lang="en-US" sz="4800" dirty="0" smtClean="0"/>
          </a:p>
          <a:p>
            <a:pPr>
              <a:buNone/>
            </a:pPr>
            <a:r>
              <a:rPr lang="en-US" sz="4800" dirty="0" smtClean="0">
                <a:solidFill>
                  <a:srgbClr val="FF0000"/>
                </a:solidFill>
              </a:rPr>
              <a:t>2. </a:t>
            </a:r>
            <a:r>
              <a:rPr lang="en-US" sz="4800" b="1" dirty="0" smtClean="0">
                <a:solidFill>
                  <a:srgbClr val="FF0000"/>
                </a:solidFill>
              </a:rPr>
              <a:t>Library location</a:t>
            </a:r>
            <a:r>
              <a:rPr lang="en-US" sz="4800" dirty="0" smtClean="0"/>
              <a:t>: The location of the library should be with in the walking distance of the readers. This facility saves the time of the readers and makes them convenient to visit the library.</a:t>
            </a:r>
          </a:p>
          <a:p>
            <a:endParaRPr lang="en-US" sz="4800" dirty="0" smtClean="0"/>
          </a:p>
          <a:p>
            <a:pPr algn="just">
              <a:buNone/>
            </a:pP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6096000"/>
          </a:xfrm>
        </p:spPr>
        <p:txBody>
          <a:bodyPr>
            <a:normAutofit fontScale="70000" lnSpcReduction="20000"/>
          </a:bodyPr>
          <a:lstStyle/>
          <a:p>
            <a:pPr>
              <a:buNone/>
            </a:pPr>
            <a:endParaRPr lang="en-US" dirty="0" smtClean="0"/>
          </a:p>
          <a:p>
            <a:pPr>
              <a:buNone/>
            </a:pPr>
            <a:endParaRPr lang="en-US" dirty="0" smtClean="0"/>
          </a:p>
          <a:p>
            <a:pPr algn="just">
              <a:buNone/>
            </a:pPr>
            <a:r>
              <a:rPr lang="en-US" sz="6600" dirty="0" smtClean="0">
                <a:solidFill>
                  <a:srgbClr val="FF0000"/>
                </a:solidFill>
              </a:rPr>
              <a:t>3. </a:t>
            </a:r>
            <a:r>
              <a:rPr lang="en-US" sz="6600" b="1" dirty="0" smtClean="0">
                <a:solidFill>
                  <a:srgbClr val="FF0000"/>
                </a:solidFill>
              </a:rPr>
              <a:t>Stack room guides</a:t>
            </a:r>
            <a:r>
              <a:rPr lang="en-US" sz="6600" dirty="0" smtClean="0"/>
              <a:t>: proper guides in the stack room will save the time of the readers. At the entrance there should be a large broad plan of the library to help the readers in locating the section in which they are interested. There should be a 'signal guide' on each rack.</a:t>
            </a:r>
          </a:p>
          <a:p>
            <a:pPr algn="just">
              <a:buNone/>
            </a:pPr>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92500" lnSpcReduction="20000"/>
          </a:bodyPr>
          <a:lstStyle/>
          <a:p>
            <a:pPr algn="just">
              <a:buNone/>
            </a:pPr>
            <a:r>
              <a:rPr lang="en-US" sz="4800" dirty="0" smtClean="0">
                <a:solidFill>
                  <a:srgbClr val="FF0000"/>
                </a:solidFill>
              </a:rPr>
              <a:t>4. </a:t>
            </a:r>
            <a:r>
              <a:rPr lang="en-US" sz="4800" b="1" dirty="0" smtClean="0">
                <a:solidFill>
                  <a:srgbClr val="FF0000"/>
                </a:solidFill>
              </a:rPr>
              <a:t>Shelf arrangement</a:t>
            </a:r>
            <a:r>
              <a:rPr lang="en-US" sz="4800" dirty="0" smtClean="0"/>
              <a:t>: The more useful method of shelf arrangement saves much time of the readers. Arrangement by subject has been found to be use full and easy to locate a book. The arrangement of the shelves in the stack room should be that the readers can find their books easily and quickly.</a:t>
            </a:r>
          </a:p>
          <a:p>
            <a:pPr>
              <a:buNone/>
            </a:pPr>
            <a:r>
              <a:rPr lang="en-US" sz="4800" dirty="0" smtClean="0"/>
              <a:t> </a:t>
            </a:r>
          </a:p>
          <a:p>
            <a:pPr>
              <a:buNone/>
            </a:pPr>
            <a:endParaRPr lang="en-US" sz="4800" dirty="0" smtClean="0"/>
          </a:p>
          <a:p>
            <a:pPr marL="514350" indent="-514350" algn="just">
              <a:buNone/>
            </a:pPr>
            <a:endParaRPr lang="en-US" sz="4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457200" y="0"/>
            <a:ext cx="8229600" cy="6553200"/>
          </a:xfrm>
        </p:spPr>
        <p:txBody>
          <a:bodyPr>
            <a:normAutofit/>
          </a:bodyPr>
          <a:lstStyle/>
          <a:p>
            <a:pPr>
              <a:buNone/>
            </a:pPr>
            <a:r>
              <a:rPr lang="en-US" sz="4400" dirty="0" smtClean="0">
                <a:solidFill>
                  <a:srgbClr val="FFFF00"/>
                </a:solidFill>
                <a:latin typeface="Times New Roman" pitchFamily="18" charset="0"/>
                <a:cs typeface="Times New Roman" pitchFamily="18" charset="0"/>
              </a:rPr>
              <a:t>.</a:t>
            </a:r>
          </a:p>
          <a:p>
            <a:pPr>
              <a:buNone/>
            </a:pPr>
            <a:r>
              <a:rPr lang="en-US" dirty="0" smtClean="0"/>
              <a:t> </a:t>
            </a:r>
          </a:p>
          <a:p>
            <a:pPr algn="just">
              <a:buNone/>
            </a:pPr>
            <a:r>
              <a:rPr lang="en-US" dirty="0" smtClean="0">
                <a:solidFill>
                  <a:srgbClr val="FF0000"/>
                </a:solidFill>
              </a:rPr>
              <a:t>5. </a:t>
            </a:r>
            <a:r>
              <a:rPr lang="en-US" b="1" dirty="0" smtClean="0">
                <a:solidFill>
                  <a:srgbClr val="FF0000"/>
                </a:solidFill>
              </a:rPr>
              <a:t>Circulation system</a:t>
            </a:r>
            <a:r>
              <a:rPr lang="en-US" dirty="0" smtClean="0">
                <a:solidFill>
                  <a:srgbClr val="FF0000"/>
                </a:solidFill>
              </a:rPr>
              <a:t>: </a:t>
            </a:r>
            <a:r>
              <a:rPr lang="en-US" dirty="0" smtClean="0"/>
              <a:t>The library should provide card system instead of register system at the counter. " two card system" is found to save the time of the readers over "day book system" and "ledger system" Computerized circulation system will further save the time of the readers.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lgn="just">
              <a:buNone/>
            </a:pPr>
            <a:r>
              <a:rPr lang="en-US" dirty="0" smtClean="0"/>
              <a:t>	</a:t>
            </a:r>
            <a:endParaRPr lang="en-US" sz="4000" dirty="0" smtClean="0">
              <a:solidFill>
                <a:srgbClr val="FF0000"/>
              </a:solidFill>
            </a:endParaRPr>
          </a:p>
          <a:p>
            <a:pPr>
              <a:buNone/>
            </a:pPr>
            <a:r>
              <a:rPr lang="en-US" sz="4000" dirty="0" smtClean="0">
                <a:solidFill>
                  <a:srgbClr val="FF0000"/>
                </a:solidFill>
              </a:rPr>
              <a:t>6. </a:t>
            </a:r>
            <a:r>
              <a:rPr lang="en-US" sz="4000" b="1" dirty="0" smtClean="0">
                <a:solidFill>
                  <a:srgbClr val="FF0000"/>
                </a:solidFill>
              </a:rPr>
              <a:t>Catalogue</a:t>
            </a:r>
            <a:r>
              <a:rPr lang="en-US" sz="4000" b="1" dirty="0" smtClean="0"/>
              <a:t>:</a:t>
            </a:r>
            <a:r>
              <a:rPr lang="en-US" sz="4000" dirty="0" smtClean="0"/>
              <a:t> catalogue is the mirror of the library and it provides information about all bibliographical details of the books. Catalogues are designed in the libraries to meet the various approaches of the readers. The readers can find the books only through the catalogue, hence it has great importance in saving the time of the readers.</a:t>
            </a:r>
          </a:p>
          <a:p>
            <a:pPr>
              <a:buNone/>
            </a:pPr>
            <a:r>
              <a:rPr lang="en-US" sz="4000" dirty="0" smtClean="0"/>
              <a:t> </a:t>
            </a:r>
          </a:p>
          <a:p>
            <a:pPr algn="just">
              <a:buNone/>
            </a:pP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6172201"/>
          </a:xfrm>
        </p:spPr>
        <p:txBody>
          <a:bodyPr>
            <a:noAutofit/>
          </a:bodyPr>
          <a:lstStyle/>
          <a:p>
            <a:pPr>
              <a:buNone/>
            </a:pPr>
            <a:r>
              <a:rPr lang="en-US" sz="3600" dirty="0" smtClean="0"/>
              <a:t>7</a:t>
            </a:r>
            <a:r>
              <a:rPr lang="en-US" sz="3600" b="1" dirty="0" smtClean="0"/>
              <a:t>. Centralized cataloguing</a:t>
            </a:r>
            <a:r>
              <a:rPr lang="en-US" sz="3600" dirty="0" smtClean="0"/>
              <a:t>: In order to full fill the fourth law, the time of the library staff should also be saved. Every library performs the works of classifying and cataloguing books. In that considerable money, energy and materials are wasted. To reduce the burden of works </a:t>
            </a:r>
            <a:r>
              <a:rPr lang="en-US" sz="3600" dirty="0" err="1" smtClean="0"/>
              <a:t>centralised</a:t>
            </a:r>
            <a:r>
              <a:rPr lang="en-US" sz="3600" dirty="0" smtClean="0"/>
              <a:t> classification and cataloguing are desirable. Moreover uniformity of book classification and cataloguing can be achieved in all participating libraries. </a:t>
            </a:r>
          </a:p>
          <a:p>
            <a:pPr>
              <a:buNone/>
            </a:pPr>
            <a:endParaRPr lang="en-US" sz="3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546</Words>
  <Application>Microsoft Office PowerPoint</Application>
  <PresentationFormat>On-screen Show (4:3)</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IMPLICATIONS</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EDUCATION   </dc:title>
  <dc:creator/>
  <cp:lastModifiedBy>acer</cp:lastModifiedBy>
  <cp:revision>29</cp:revision>
  <dcterms:created xsi:type="dcterms:W3CDTF">2006-08-16T00:00:00Z</dcterms:created>
  <dcterms:modified xsi:type="dcterms:W3CDTF">2011-12-15T05:39:27Z</dcterms:modified>
</cp:coreProperties>
</file>