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2" r:id="rId3"/>
    <p:sldId id="261" r:id="rId4"/>
    <p:sldId id="262" r:id="rId5"/>
    <p:sldId id="264" r:id="rId6"/>
    <p:sldId id="265" r:id="rId7"/>
    <p:sldId id="268" r:id="rId8"/>
    <p:sldId id="27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1" d="100"/>
          <a:sy n="41" d="100"/>
        </p:scale>
        <p:origin x="-135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b="1" dirty="0" smtClean="0"/>
          </a:p>
          <a:p>
            <a:pPr>
              <a:buNone/>
            </a:pPr>
            <a:endParaRPr lang="en-US" b="1" dirty="0" smtClean="0"/>
          </a:p>
          <a:p>
            <a:pPr>
              <a:buNone/>
            </a:pPr>
            <a:r>
              <a:rPr lang="en-US" b="1" dirty="0" smtClean="0"/>
              <a:t>FIFTH LAW: LIBRARY IS A GROWING ORGANISM</a:t>
            </a:r>
            <a:endParaRPr lang="en-US" dirty="0" smtClean="0"/>
          </a:p>
          <a:p>
            <a:pPr>
              <a:buNone/>
            </a:pPr>
            <a:r>
              <a:rPr lang="en-US" b="1" dirty="0" smtClean="0"/>
              <a:t> </a:t>
            </a:r>
            <a:endParaRPr lang="en-US" dirty="0" smtClean="0"/>
          </a:p>
          <a:p>
            <a:pPr>
              <a:buNone/>
            </a:pPr>
            <a:endParaRPr lang="en-US" b="1"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04800" y="381000"/>
            <a:ext cx="8534400" cy="6172200"/>
          </a:xfrm>
        </p:spPr>
        <p:txBody>
          <a:bodyPr>
            <a:normAutofit/>
          </a:bodyPr>
          <a:lstStyle/>
          <a:p>
            <a:pPr algn="just"/>
            <a:r>
              <a:rPr lang="en-US" sz="4000" dirty="0" smtClean="0">
                <a:solidFill>
                  <a:srgbClr val="00B0F0"/>
                </a:solidFill>
              </a:rPr>
              <a:t>The fifth law states that "library is a growing organism". </a:t>
            </a:r>
            <a:r>
              <a:rPr lang="en-US" sz="4000" dirty="0" smtClean="0">
                <a:solidFill>
                  <a:srgbClr val="FF0000"/>
                </a:solidFill>
              </a:rPr>
              <a:t>It means that the size of the space, collection, readers and staff of a library grow. </a:t>
            </a:r>
            <a:r>
              <a:rPr lang="en-US" sz="4000" dirty="0" smtClean="0">
                <a:solidFill>
                  <a:srgbClr val="00B0F0"/>
                </a:solidFill>
              </a:rPr>
              <a:t>The fifth law emphasizes the importance of planning organizing and functioning of the library. Library is a social institution it will keep on growing like an organism.</a:t>
            </a:r>
          </a:p>
          <a:p>
            <a:endParaRPr lang="en-US" dirty="0"/>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rPr>
              <a:t>IMPLICATIONS</a:t>
            </a:r>
            <a:endParaRPr lang="en-US" dirty="0">
              <a:solidFill>
                <a:srgbClr val="FFFF00"/>
              </a:solidFill>
            </a:endParaRPr>
          </a:p>
        </p:txBody>
      </p:sp>
      <p:sp>
        <p:nvSpPr>
          <p:cNvPr id="3" name="Content Placeholder 2"/>
          <p:cNvSpPr>
            <a:spLocks noGrp="1"/>
          </p:cNvSpPr>
          <p:nvPr>
            <p:ph idx="1"/>
          </p:nvPr>
        </p:nvSpPr>
        <p:spPr>
          <a:xfrm>
            <a:off x="457200" y="1219200"/>
            <a:ext cx="8229600" cy="4906963"/>
          </a:xfrm>
        </p:spPr>
        <p:txBody>
          <a:bodyPr>
            <a:normAutofit fontScale="25000" lnSpcReduction="20000"/>
          </a:bodyPr>
          <a:lstStyle/>
          <a:p>
            <a:pPr algn="just">
              <a:buNone/>
            </a:pPr>
            <a:endParaRPr lang="en-US" sz="6500" dirty="0" smtClean="0"/>
          </a:p>
          <a:p>
            <a:pPr algn="just">
              <a:buNone/>
            </a:pPr>
            <a:r>
              <a:rPr lang="en-US" sz="11200" dirty="0" smtClean="0"/>
              <a:t>1</a:t>
            </a:r>
            <a:r>
              <a:rPr lang="en-US" sz="11200" b="1" dirty="0" smtClean="0"/>
              <a:t>. Growth in size</a:t>
            </a:r>
            <a:r>
              <a:rPr lang="en-US" sz="11200" dirty="0" smtClean="0"/>
              <a:t>: The modern library is trinity of three factors, namely books, readers, staff. Hence the proper planning at the initial stage is very essential. The body of a child grows steadily in size and weight. Likewise when a library grows, all its components namely readers, books and library staff is one hand and library building, expansion of space, racks and other furniture and the services etc all have to grow in general. The increase in book stock affects the shelving accommodation and stack room area. Thus planning for library building, furniture and fittings should have the character of elasticity. Hence the law appeals to library authority to take further step in the requirements of the library. </a:t>
            </a:r>
          </a:p>
          <a:p>
            <a:pPr algn="just">
              <a:buNone/>
            </a:pPr>
            <a:endParaRPr lang="en-US" sz="11200" dirty="0" smtClean="0"/>
          </a:p>
          <a:p>
            <a:pPr algn="just">
              <a:buNone/>
            </a:pPr>
            <a:endParaRPr lang="en-US" sz="6500" dirty="0" smtClean="0"/>
          </a:p>
          <a:p>
            <a:pPr algn="just"/>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a:buNone/>
            </a:pPr>
            <a:endParaRPr lang="en-US" sz="4800" dirty="0" smtClean="0"/>
          </a:p>
          <a:p>
            <a:pPr algn="just">
              <a:buNone/>
            </a:pPr>
            <a:r>
              <a:rPr lang="en-US" sz="4800" dirty="0" smtClean="0"/>
              <a:t>2. </a:t>
            </a:r>
            <a:r>
              <a:rPr lang="en-US" sz="4800" b="1" dirty="0" smtClean="0"/>
              <a:t>Growth in readers</a:t>
            </a:r>
            <a:r>
              <a:rPr lang="en-US" sz="4800" dirty="0" smtClean="0"/>
              <a:t>:  The growth of the libraries are measured in terms of identify and continuity which depends upon the growth of readers. So more readily space will be required.</a:t>
            </a:r>
          </a:p>
          <a:p>
            <a:endParaRPr lang="en-US" sz="4800" dirty="0" smtClean="0"/>
          </a:p>
          <a:p>
            <a:endParaRPr lang="en-US" sz="4800" dirty="0" smtClean="0"/>
          </a:p>
          <a:p>
            <a:pPr algn="just">
              <a:buNone/>
            </a:pPr>
            <a:endParaRPr lang="en-US" sz="4800"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153400" cy="6096000"/>
          </a:xfrm>
        </p:spPr>
        <p:txBody>
          <a:bodyPr>
            <a:normAutofit fontScale="77500" lnSpcReduction="20000"/>
          </a:bodyPr>
          <a:lstStyle/>
          <a:p>
            <a:pPr>
              <a:buNone/>
            </a:pPr>
            <a:endParaRPr lang="en-US" dirty="0" smtClean="0"/>
          </a:p>
          <a:p>
            <a:pPr>
              <a:buNone/>
            </a:pPr>
            <a:endParaRPr lang="en-US" dirty="0" smtClean="0"/>
          </a:p>
          <a:p>
            <a:pPr algn="just">
              <a:buNone/>
            </a:pPr>
            <a:r>
              <a:rPr lang="en-US" sz="6600" dirty="0" smtClean="0"/>
              <a:t>3. </a:t>
            </a:r>
            <a:r>
              <a:rPr lang="en-US" sz="6600" b="1" dirty="0" smtClean="0"/>
              <a:t>Growth of the staff:</a:t>
            </a:r>
            <a:r>
              <a:rPr lang="en-US" sz="6600" dirty="0" smtClean="0"/>
              <a:t> If there is a lack of staff, the library cannot be maintained properly. Therefore to avoid this, the library should be provided with adequate qualified staff. </a:t>
            </a:r>
          </a:p>
          <a:p>
            <a:pPr algn="just">
              <a:buNone/>
            </a:pPr>
            <a:endParaRPr lang="en-US" sz="6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a:bodyPr>
          <a:lstStyle/>
          <a:p>
            <a:pPr>
              <a:buNone/>
            </a:pPr>
            <a:endParaRPr lang="en-US" sz="4800" dirty="0" smtClean="0"/>
          </a:p>
          <a:p>
            <a:pPr>
              <a:buNone/>
            </a:pPr>
            <a:r>
              <a:rPr lang="en-US" sz="4800" dirty="0" smtClean="0"/>
              <a:t>4. </a:t>
            </a:r>
            <a:r>
              <a:rPr lang="en-US" sz="4800" b="1" dirty="0" smtClean="0"/>
              <a:t>Growth in materials</a:t>
            </a:r>
            <a:r>
              <a:rPr lang="en-US" sz="4800" dirty="0" smtClean="0"/>
              <a:t>: In order to maintain novelty and vitality in its collections a library must purchase new books, journals, audio-visual materials and other documents to operate the library.</a:t>
            </a:r>
          </a:p>
          <a:p>
            <a:endParaRPr lang="en-US" sz="4800" dirty="0" smtClean="0"/>
          </a:p>
          <a:p>
            <a:pPr marL="514350" indent="-514350" algn="just">
              <a:buNone/>
            </a:pPr>
            <a:endParaRPr lang="en-US" sz="4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itle 1"/>
          <p:cNvSpPr>
            <a:spLocks noGrp="1"/>
          </p:cNvSpPr>
          <p:nvPr>
            <p:ph idx="1"/>
          </p:nvPr>
        </p:nvSpPr>
        <p:spPr>
          <a:xfrm>
            <a:off x="457200" y="0"/>
            <a:ext cx="8229600" cy="6553200"/>
          </a:xfrm>
        </p:spPr>
        <p:txBody>
          <a:bodyPr>
            <a:normAutofit/>
          </a:bodyPr>
          <a:lstStyle/>
          <a:p>
            <a:pPr>
              <a:buNone/>
            </a:pPr>
            <a:r>
              <a:rPr lang="en-US" sz="4400" dirty="0" smtClean="0">
                <a:solidFill>
                  <a:srgbClr val="FFFF00"/>
                </a:solidFill>
                <a:latin typeface="Times New Roman" pitchFamily="18" charset="0"/>
                <a:cs typeface="Times New Roman" pitchFamily="18" charset="0"/>
              </a:rPr>
              <a:t>.</a:t>
            </a:r>
          </a:p>
          <a:p>
            <a:pPr>
              <a:buNone/>
            </a:pPr>
            <a:r>
              <a:rPr lang="en-US" dirty="0" smtClean="0"/>
              <a:t> </a:t>
            </a:r>
          </a:p>
          <a:p>
            <a:pPr algn="just">
              <a:buNone/>
            </a:pPr>
            <a:r>
              <a:rPr lang="en-US" dirty="0" smtClean="0"/>
              <a:t>5</a:t>
            </a:r>
            <a:r>
              <a:rPr lang="en-US" sz="5400" dirty="0" smtClean="0"/>
              <a:t>. </a:t>
            </a:r>
            <a:r>
              <a:rPr lang="en-US" sz="5400" b="1" dirty="0" smtClean="0"/>
              <a:t>Growth in service</a:t>
            </a:r>
            <a:r>
              <a:rPr lang="en-US" sz="5400" dirty="0" smtClean="0"/>
              <a:t>: The library should provide services like reference services, translation service, SDI, CAS etc.</a:t>
            </a:r>
          </a:p>
          <a:p>
            <a:pPr algn="just"/>
            <a:endParaRPr lang="en-US" sz="5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229600" cy="6172201"/>
          </a:xfrm>
        </p:spPr>
        <p:txBody>
          <a:bodyPr>
            <a:noAutofit/>
          </a:bodyPr>
          <a:lstStyle/>
          <a:p>
            <a:pPr>
              <a:buNone/>
            </a:pPr>
            <a:r>
              <a:rPr lang="en-US" sz="3600" dirty="0" smtClean="0"/>
              <a:t>. </a:t>
            </a:r>
          </a:p>
          <a:p>
            <a:pPr algn="just">
              <a:buNone/>
            </a:pPr>
            <a:r>
              <a:rPr lang="en-US" sz="3600" dirty="0" smtClean="0"/>
              <a:t>6</a:t>
            </a:r>
            <a:r>
              <a:rPr lang="en-US" sz="3600" b="1" dirty="0" smtClean="0"/>
              <a:t>. Growth in issue work</a:t>
            </a:r>
            <a:r>
              <a:rPr lang="en-US" sz="3600" dirty="0" smtClean="0"/>
              <a:t>: More readers mean more issue of books. The development of charging system from dummy charging system through ledger system, Browne charging system, Newark charging system, Photo charging system to electronic charging system, etc. </a:t>
            </a:r>
          </a:p>
          <a:p>
            <a:pPr>
              <a:buNone/>
            </a:pPr>
            <a:endParaRPr lang="en-US" sz="3600" dirty="0" smtClean="0"/>
          </a:p>
          <a:p>
            <a:pPr>
              <a:buNone/>
            </a:pPr>
            <a:endParaRPr lang="en-US" sz="36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156</TotalTime>
  <Words>360</Words>
  <Application>Microsoft Office PowerPoint</Application>
  <PresentationFormat>On-screen Show (4:3)</PresentationFormat>
  <Paragraphs>22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IMPLICATIONS</vt:lpstr>
      <vt:lpstr>Slide 4</vt:lpstr>
      <vt:lpstr>Slide 5</vt:lpstr>
      <vt:lpstr>Slide 6</vt:lpstr>
      <vt:lpstr>Slide 7</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USER EDUCATION   </dc:title>
  <dc:creator/>
  <cp:lastModifiedBy>acer</cp:lastModifiedBy>
  <cp:revision>30</cp:revision>
  <dcterms:created xsi:type="dcterms:W3CDTF">2006-08-16T00:00:00Z</dcterms:created>
  <dcterms:modified xsi:type="dcterms:W3CDTF">2011-12-15T05:52:12Z</dcterms:modified>
</cp:coreProperties>
</file>