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4" r:id="rId8"/>
    <p:sldId id="265" r:id="rId9"/>
    <p:sldId id="266" r:id="rId10"/>
    <p:sldId id="267" r:id="rId11"/>
    <p:sldId id="280" r:id="rId12"/>
    <p:sldId id="270" r:id="rId13"/>
    <p:sldId id="273" r:id="rId14"/>
    <p:sldId id="274" r:id="rId15"/>
    <p:sldId id="282" r:id="rId16"/>
    <p:sldId id="283" r:id="rId17"/>
    <p:sldId id="275" r:id="rId18"/>
    <p:sldId id="276" r:id="rId19"/>
    <p:sldId id="277" r:id="rId20"/>
    <p:sldId id="278" r:id="rId21"/>
    <p:sldId id="279" r:id="rId22"/>
    <p:sldId id="281" r:id="rId23"/>
    <p:sldId id="284" r:id="rId24"/>
    <p:sldId id="285"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50" d="100"/>
          <a:sy n="50" d="100"/>
        </p:scale>
        <p:origin x="-13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09-Mar-20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09-Mar-20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09-Mar-20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09-Mar-20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09-Mar-20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09-Mar-20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fontScale="90000"/>
          </a:bodyPr>
          <a:lstStyle/>
          <a:p>
            <a:r>
              <a:rPr lang="en-US" sz="6000" b="1" dirty="0" smtClean="0"/>
              <a:t/>
            </a:r>
            <a:br>
              <a:rPr lang="en-US" sz="6000" b="1" dirty="0" smtClean="0"/>
            </a:br>
            <a:r>
              <a:rPr lang="en-US" sz="6000" b="1" dirty="0" smtClean="0"/>
              <a:t/>
            </a:r>
            <a:br>
              <a:rPr lang="en-US" sz="6000" b="1" dirty="0" smtClean="0"/>
            </a:br>
            <a:r>
              <a:rPr lang="en-US" sz="5400" b="1" dirty="0" smtClean="0">
                <a:solidFill>
                  <a:srgbClr val="FF0000"/>
                </a:solidFill>
              </a:rPr>
              <a:t>INFORMATION LITERACY</a:t>
            </a:r>
            <a:r>
              <a:rPr lang="en-US" sz="5400" dirty="0" smtClean="0">
                <a:solidFill>
                  <a:srgbClr val="FF0000"/>
                </a:solidFill>
              </a:rPr>
              <a:t/>
            </a:r>
            <a:br>
              <a:rPr lang="en-US" sz="5400" dirty="0" smtClean="0">
                <a:solidFill>
                  <a:srgbClr val="FF0000"/>
                </a:solidFill>
              </a:rPr>
            </a:br>
            <a:r>
              <a:rPr lang="en-US" sz="6000" dirty="0" smtClean="0"/>
              <a:t/>
            </a:r>
            <a:br>
              <a:rPr lang="en-US" sz="6000" dirty="0" smtClean="0"/>
            </a:b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229600" cy="6172200"/>
          </a:xfrm>
        </p:spPr>
        <p:txBody>
          <a:bodyPr>
            <a:normAutofit fontScale="92500" lnSpcReduction="10000"/>
          </a:bodyPr>
          <a:lstStyle/>
          <a:p>
            <a:pPr algn="just">
              <a:buNone/>
            </a:pPr>
            <a:r>
              <a:rPr lang="en-US" sz="6000" dirty="0" smtClean="0">
                <a:solidFill>
                  <a:srgbClr val="FFFF00"/>
                </a:solidFill>
              </a:rPr>
              <a:t>Digital Information Literacy</a:t>
            </a:r>
            <a:r>
              <a:rPr lang="en-US" sz="6000" dirty="0" smtClean="0">
                <a:solidFill>
                  <a:srgbClr val="002060"/>
                </a:solidFill>
              </a:rPr>
              <a:t>”.</a:t>
            </a:r>
          </a:p>
          <a:p>
            <a:pPr algn="just">
              <a:buNone/>
            </a:pPr>
            <a:r>
              <a:rPr lang="en-US" sz="6000" dirty="0" smtClean="0">
                <a:solidFill>
                  <a:srgbClr val="FF0000"/>
                </a:solidFill>
              </a:rPr>
              <a:t>The ability to access, store, </a:t>
            </a:r>
            <a:r>
              <a:rPr lang="en-US" sz="6000" dirty="0" err="1" smtClean="0">
                <a:solidFill>
                  <a:srgbClr val="FF0000"/>
                </a:solidFill>
              </a:rPr>
              <a:t>organise</a:t>
            </a:r>
            <a:r>
              <a:rPr lang="en-US" sz="6000" dirty="0" smtClean="0">
                <a:solidFill>
                  <a:srgbClr val="FF0000"/>
                </a:solidFill>
              </a:rPr>
              <a:t> transmit and use digital information effectively in various activities of life</a:t>
            </a:r>
          </a:p>
          <a:p>
            <a:endParaRPr lang="en-US" sz="6000" dirty="0" smtClean="0"/>
          </a:p>
          <a:p>
            <a:pPr algn="ctr"/>
            <a:endParaRPr lang="en-US" sz="6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algn="just">
              <a:buNone/>
            </a:pPr>
            <a:r>
              <a:rPr lang="en-US" dirty="0" smtClean="0"/>
              <a:t> </a:t>
            </a:r>
            <a:r>
              <a:rPr lang="en-US" sz="6000" dirty="0" smtClean="0">
                <a:solidFill>
                  <a:srgbClr val="0070C0"/>
                </a:solidFill>
              </a:rPr>
              <a:t>Internet Literacy</a:t>
            </a:r>
          </a:p>
          <a:p>
            <a:pPr algn="just">
              <a:buNone/>
            </a:pPr>
            <a:r>
              <a:rPr lang="en-US" sz="6000" dirty="0" smtClean="0">
                <a:solidFill>
                  <a:srgbClr val="FF0000"/>
                </a:solidFill>
              </a:rPr>
              <a:t>To literate individuals use internet for accessing information</a:t>
            </a:r>
            <a:endParaRPr lang="en-US" sz="60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Autofit/>
          </a:bodyPr>
          <a:lstStyle/>
          <a:p>
            <a:pPr algn="just">
              <a:buNone/>
            </a:pPr>
            <a:endParaRPr lang="en-US" sz="3600" dirty="0" smtClean="0">
              <a:solidFill>
                <a:srgbClr val="FF0000"/>
              </a:solidFill>
            </a:endParaRPr>
          </a:p>
          <a:p>
            <a:pPr algn="just">
              <a:buNone/>
            </a:pPr>
            <a:r>
              <a:rPr lang="en-US" sz="4000" dirty="0" smtClean="0"/>
              <a:t>	</a:t>
            </a:r>
            <a:r>
              <a:rPr lang="en-US" sz="4400" dirty="0" smtClean="0">
                <a:solidFill>
                  <a:srgbClr val="FF0000"/>
                </a:solidFill>
              </a:rPr>
              <a:t>Nominal and active literacy too focuses on making people aware to read and write in their day today activities. Information Literacy quite different to the above. It is the combination of all these concepts but goes beyond them</a:t>
            </a:r>
          </a:p>
          <a:p>
            <a:pPr algn="just">
              <a:buNone/>
            </a:pP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172200"/>
          </a:xfrm>
        </p:spPr>
        <p:txBody>
          <a:bodyPr>
            <a:normAutofit/>
          </a:bodyPr>
          <a:lstStyle/>
          <a:p>
            <a:pPr algn="just">
              <a:buNone/>
            </a:pPr>
            <a:r>
              <a:rPr lang="en-US" sz="4400" dirty="0" smtClean="0">
                <a:solidFill>
                  <a:srgbClr val="0070C0"/>
                </a:solidFill>
              </a:rPr>
              <a:t>Information Literacy is the set of skills needed to find, retrieve, </a:t>
            </a:r>
            <a:r>
              <a:rPr lang="en-US" sz="4400" dirty="0" err="1" smtClean="0">
                <a:solidFill>
                  <a:srgbClr val="0070C0"/>
                </a:solidFill>
              </a:rPr>
              <a:t>analyse</a:t>
            </a:r>
            <a:r>
              <a:rPr lang="en-US" sz="4400" dirty="0" smtClean="0">
                <a:solidFill>
                  <a:srgbClr val="0070C0"/>
                </a:solidFill>
              </a:rPr>
              <a:t> and use information. Information literary concepts evolved from several basic library concepts such as library instructions, bibliographic education, user education and information literacy </a:t>
            </a:r>
            <a:r>
              <a:rPr lang="en-US" sz="4400" dirty="0" err="1" smtClean="0">
                <a:solidFill>
                  <a:srgbClr val="0070C0"/>
                </a:solidFill>
              </a:rPr>
              <a:t>programmes</a:t>
            </a:r>
            <a:endParaRPr lang="en-US" sz="4400"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Autofit/>
          </a:bodyPr>
          <a:lstStyle/>
          <a:p>
            <a:pPr algn="just">
              <a:buNone/>
            </a:pPr>
            <a:r>
              <a:rPr lang="en-US" sz="4400" dirty="0" smtClean="0">
                <a:solidFill>
                  <a:srgbClr val="7030A0"/>
                </a:solidFill>
              </a:rPr>
              <a:t>		</a:t>
            </a:r>
            <a:r>
              <a:rPr lang="en-US" sz="4800" dirty="0" smtClean="0">
                <a:solidFill>
                  <a:schemeClr val="accent6">
                    <a:lumMod val="75000"/>
                  </a:schemeClr>
                </a:solidFill>
              </a:rPr>
              <a:t>In the 21</a:t>
            </a:r>
            <a:r>
              <a:rPr lang="en-US" sz="4800" baseline="30000" dirty="0" smtClean="0">
                <a:solidFill>
                  <a:schemeClr val="accent6">
                    <a:lumMod val="75000"/>
                  </a:schemeClr>
                </a:solidFill>
              </a:rPr>
              <a:t>st</a:t>
            </a:r>
            <a:r>
              <a:rPr lang="en-US" sz="4800" dirty="0" smtClean="0">
                <a:solidFill>
                  <a:schemeClr val="accent6">
                    <a:lumMod val="75000"/>
                  </a:schemeClr>
                </a:solidFill>
              </a:rPr>
              <a:t> century, lifelong learning has become one of the main themes in the higher education sector. Therefore the students need to be educated with regard to the abilities and skills of how to learn or learning to learn. </a:t>
            </a:r>
          </a:p>
          <a:p>
            <a:pPr algn="just">
              <a:buNone/>
            </a:pPr>
            <a:endParaRPr lang="en-US" sz="4400" dirty="0" smtClean="0">
              <a:solidFill>
                <a:srgbClr val="7030A0"/>
              </a:solidFill>
            </a:endParaRPr>
          </a:p>
          <a:p>
            <a:pPr lvl="0">
              <a:buNone/>
            </a:pP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rPr>
              <a:t>Definitions</a:t>
            </a:r>
            <a:r>
              <a:rPr lang="en-US" dirty="0" smtClean="0">
                <a:solidFill>
                  <a:srgbClr val="00B050"/>
                </a:solidFill>
              </a:rPr>
              <a:t>:</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a:xfrm>
            <a:off x="457200" y="1219200"/>
            <a:ext cx="8229600" cy="4906963"/>
          </a:xfrm>
        </p:spPr>
        <p:txBody>
          <a:bodyPr>
            <a:noAutofit/>
          </a:bodyPr>
          <a:lstStyle/>
          <a:p>
            <a:pPr lvl="0" algn="just">
              <a:buNone/>
            </a:pPr>
            <a:r>
              <a:rPr lang="en-US" sz="4400" dirty="0" smtClean="0">
                <a:solidFill>
                  <a:srgbClr val="FF0000"/>
                </a:solidFill>
              </a:rPr>
              <a:t>ALA defined “To be information literate, a person must be able to recognize when information is needed and have the ability to locate, evaluate and use effectively the needed information.”</a:t>
            </a:r>
            <a:endParaRPr lang="en-US" sz="44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just">
              <a:buNone/>
            </a:pPr>
            <a:r>
              <a:rPr lang="en-US" dirty="0" smtClean="0"/>
              <a:t>	</a:t>
            </a:r>
            <a:r>
              <a:rPr lang="en-US" sz="5400" dirty="0" smtClean="0">
                <a:solidFill>
                  <a:srgbClr val="FF0000"/>
                </a:solidFill>
              </a:rPr>
              <a:t>Paul </a:t>
            </a:r>
            <a:r>
              <a:rPr lang="en-US" sz="5400" dirty="0" err="1" smtClean="0">
                <a:solidFill>
                  <a:srgbClr val="FF0000"/>
                </a:solidFill>
              </a:rPr>
              <a:t>Zurkowski</a:t>
            </a:r>
            <a:r>
              <a:rPr lang="en-US" sz="5400" dirty="0" smtClean="0">
                <a:solidFill>
                  <a:srgbClr val="FF0000"/>
                </a:solidFill>
              </a:rPr>
              <a:t> (1974) defined as “being able to find what is known or knowable on any subject”.</a:t>
            </a:r>
          </a:p>
          <a:p>
            <a:pPr algn="just">
              <a:buNone/>
            </a:pPr>
            <a:endParaRPr lang="en-US" sz="54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pPr>
              <a:buNone/>
            </a:pPr>
            <a:r>
              <a:rPr lang="en-US" sz="4800" dirty="0" smtClean="0"/>
              <a:t> </a:t>
            </a:r>
            <a:r>
              <a:rPr lang="en-US" sz="4800" dirty="0" smtClean="0">
                <a:solidFill>
                  <a:schemeClr val="accent1">
                    <a:lumMod val="75000"/>
                  </a:schemeClr>
                </a:solidFill>
              </a:rPr>
              <a:t>Information </a:t>
            </a:r>
            <a:r>
              <a:rPr lang="en-US" sz="4800" dirty="0" smtClean="0">
                <a:solidFill>
                  <a:schemeClr val="accent1">
                    <a:lumMod val="75000"/>
                  </a:schemeClr>
                </a:solidFill>
              </a:rPr>
              <a:t>literacy is knowing when and why you need information, where to find it and how to evaluate, use and communicate it in an ethical manner. (</a:t>
            </a:r>
            <a:r>
              <a:rPr lang="en-US" sz="4800" dirty="0" smtClean="0">
                <a:solidFill>
                  <a:srgbClr val="00B050"/>
                </a:solidFill>
              </a:rPr>
              <a:t>Chartered Institute of Library and Information professionals)</a:t>
            </a:r>
          </a:p>
          <a:p>
            <a:pPr>
              <a:buNone/>
            </a:pPr>
            <a:endParaRPr lang="en-US" sz="4800" dirty="0" smtClean="0"/>
          </a:p>
          <a:p>
            <a:pPr>
              <a:buNone/>
            </a:pPr>
            <a:endParaRPr lang="en-US" sz="6000" dirty="0" smtClean="0"/>
          </a:p>
          <a:p>
            <a:endParaRPr lang="en-US" sz="6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lnSpcReduction="10000"/>
          </a:bodyPr>
          <a:lstStyle/>
          <a:p>
            <a:pPr algn="just">
              <a:buNone/>
            </a:pPr>
            <a:r>
              <a:rPr lang="en-US" sz="4000" dirty="0" smtClean="0">
                <a:solidFill>
                  <a:srgbClr val="FF0000"/>
                </a:solidFill>
              </a:rPr>
              <a:t> </a:t>
            </a:r>
            <a:r>
              <a:rPr lang="en-US" sz="3600" dirty="0" smtClean="0">
                <a:solidFill>
                  <a:schemeClr val="accent6">
                    <a:lumMod val="75000"/>
                  </a:schemeClr>
                </a:solidFill>
              </a:rPr>
              <a:t>So </a:t>
            </a:r>
            <a:r>
              <a:rPr lang="en-US" sz="3600" dirty="0" smtClean="0">
                <a:solidFill>
                  <a:schemeClr val="accent6">
                    <a:lumMod val="75000"/>
                  </a:schemeClr>
                </a:solidFill>
              </a:rPr>
              <a:t>Information literacy is not only finding right information, it is also about </a:t>
            </a:r>
            <a:r>
              <a:rPr lang="en-US" sz="3600" dirty="0" smtClean="0">
                <a:solidFill>
                  <a:srgbClr val="FFFF00"/>
                </a:solidFill>
              </a:rPr>
              <a:t>evaluating and using the information </a:t>
            </a:r>
            <a:r>
              <a:rPr lang="en-US" sz="3600" dirty="0" smtClean="0">
                <a:solidFill>
                  <a:schemeClr val="accent6">
                    <a:lumMod val="75000"/>
                  </a:schemeClr>
                </a:solidFill>
              </a:rPr>
              <a:t>effectively. Therefore to use the information effectively and have the optimum utilization of resources, information literacy </a:t>
            </a:r>
            <a:r>
              <a:rPr lang="en-US" sz="3600" dirty="0" err="1" smtClean="0">
                <a:solidFill>
                  <a:schemeClr val="accent6">
                    <a:lumMod val="75000"/>
                  </a:schemeClr>
                </a:solidFill>
              </a:rPr>
              <a:t>programmes</a:t>
            </a:r>
            <a:r>
              <a:rPr lang="en-US" sz="3600" dirty="0" smtClean="0">
                <a:solidFill>
                  <a:schemeClr val="accent6">
                    <a:lumMod val="75000"/>
                  </a:schemeClr>
                </a:solidFill>
              </a:rPr>
              <a:t> is essential. Moreover higher education students need to be competent not only in their studies, but also in their professional and personal life, hence information literacy is inevitable.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buNone/>
            </a:pPr>
            <a:endParaRPr lang="en-US" sz="4400" dirty="0" smtClean="0">
              <a:solidFill>
                <a:srgbClr val="FF0000"/>
              </a:solidFill>
            </a:endParaRPr>
          </a:p>
          <a:p>
            <a:pPr algn="just">
              <a:buNone/>
            </a:pPr>
            <a:r>
              <a:rPr lang="en-US" sz="4800" dirty="0" err="1" smtClean="0">
                <a:solidFill>
                  <a:srgbClr val="FF0000"/>
                </a:solidFill>
              </a:rPr>
              <a:t>Perter</a:t>
            </a:r>
            <a:r>
              <a:rPr lang="en-US" sz="4800" dirty="0" smtClean="0">
                <a:solidFill>
                  <a:srgbClr val="FF0000"/>
                </a:solidFill>
              </a:rPr>
              <a:t> </a:t>
            </a:r>
            <a:r>
              <a:rPr lang="en-US" sz="4800" dirty="0" err="1" smtClean="0">
                <a:solidFill>
                  <a:srgbClr val="FF0000"/>
                </a:solidFill>
              </a:rPr>
              <a:t>Drucker</a:t>
            </a:r>
            <a:r>
              <a:rPr lang="en-US" sz="4800" dirty="0" smtClean="0">
                <a:solidFill>
                  <a:srgbClr val="FF0000"/>
                </a:solidFill>
              </a:rPr>
              <a:t> well known management Guru stated that executives have become computer literate but not many executives are information literate.</a:t>
            </a: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buNone/>
            </a:pPr>
            <a:endParaRPr lang="en-US" sz="4400" dirty="0" smtClean="0"/>
          </a:p>
          <a:p>
            <a:pPr algn="just">
              <a:buNone/>
            </a:pPr>
            <a:r>
              <a:rPr lang="en-US" sz="4400" dirty="0" smtClean="0"/>
              <a:t>	</a:t>
            </a:r>
            <a:r>
              <a:rPr lang="en-US" sz="4400" dirty="0" smtClean="0">
                <a:solidFill>
                  <a:schemeClr val="tx2">
                    <a:lumMod val="60000"/>
                    <a:lumOff val="40000"/>
                  </a:schemeClr>
                </a:solidFill>
              </a:rPr>
              <a:t>We are living in the information age. Information explosion is the problem and hence the information professional are expected to guide the users for using the right information at the right time.</a:t>
            </a:r>
          </a:p>
          <a:p>
            <a:pPr algn="ctr">
              <a:buNone/>
            </a:pPr>
            <a:endParaRPr lang="en-US" sz="4400"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buNone/>
            </a:pPr>
            <a:r>
              <a:rPr lang="en-US" sz="4400" b="1" dirty="0" smtClean="0">
                <a:solidFill>
                  <a:schemeClr val="accent2">
                    <a:lumMod val="75000"/>
                  </a:schemeClr>
                </a:solidFill>
              </a:rPr>
              <a:t>Goals of Information Literacy</a:t>
            </a:r>
          </a:p>
          <a:p>
            <a:pPr>
              <a:buNone/>
            </a:pPr>
            <a:endParaRPr lang="en-US" sz="4400" dirty="0" smtClean="0">
              <a:solidFill>
                <a:schemeClr val="accent2">
                  <a:lumMod val="75000"/>
                </a:schemeClr>
              </a:solidFill>
            </a:endParaRPr>
          </a:p>
          <a:p>
            <a:pPr lvl="0"/>
            <a:r>
              <a:rPr lang="en-US" sz="4400" dirty="0" smtClean="0">
                <a:solidFill>
                  <a:srgbClr val="00B050"/>
                </a:solidFill>
              </a:rPr>
              <a:t>Access effectively and efficiently the needed information</a:t>
            </a:r>
          </a:p>
          <a:p>
            <a:pPr lvl="0"/>
            <a:r>
              <a:rPr lang="en-US" sz="4400" dirty="0" smtClean="0">
                <a:solidFill>
                  <a:srgbClr val="FF0000"/>
                </a:solidFill>
              </a:rPr>
              <a:t>Critical </a:t>
            </a:r>
            <a:r>
              <a:rPr lang="en-US" sz="4400" dirty="0" smtClean="0">
                <a:solidFill>
                  <a:srgbClr val="FF0000"/>
                </a:solidFill>
              </a:rPr>
              <a:t>evaluation of information and its sources</a:t>
            </a:r>
          </a:p>
          <a:p>
            <a:r>
              <a:rPr lang="en-US" sz="4400" dirty="0" smtClean="0">
                <a:solidFill>
                  <a:schemeClr val="accent6">
                    <a:lumMod val="75000"/>
                  </a:schemeClr>
                </a:solidFill>
              </a:rPr>
              <a:t>Awareness of fair use and copyright</a:t>
            </a:r>
            <a:endParaRPr lang="en-US" sz="4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lvl="0"/>
            <a:r>
              <a:rPr lang="en-US" sz="5400" dirty="0" smtClean="0">
                <a:solidFill>
                  <a:srgbClr val="FF0000"/>
                </a:solidFill>
              </a:rPr>
              <a:t>To differentiate between various types of information</a:t>
            </a:r>
          </a:p>
          <a:p>
            <a:pPr lvl="0"/>
            <a:r>
              <a:rPr lang="en-US" sz="5400" dirty="0" smtClean="0">
                <a:solidFill>
                  <a:srgbClr val="FFFF00"/>
                </a:solidFill>
              </a:rPr>
              <a:t>Scholarly and popular</a:t>
            </a:r>
          </a:p>
          <a:p>
            <a:pPr lvl="0"/>
            <a:r>
              <a:rPr lang="en-US" sz="5400" dirty="0" smtClean="0">
                <a:solidFill>
                  <a:srgbClr val="FF0000"/>
                </a:solidFill>
              </a:rPr>
              <a:t>Primary and secondary</a:t>
            </a:r>
          </a:p>
          <a:p>
            <a:pPr algn="just">
              <a:buNone/>
            </a:pPr>
            <a:endParaRPr lang="en-US" sz="4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a:bodyPr>
          <a:lstStyle/>
          <a:p>
            <a:pPr>
              <a:buNone/>
            </a:pPr>
            <a:r>
              <a:rPr lang="en-US" sz="4800" b="1" dirty="0" smtClean="0">
                <a:solidFill>
                  <a:srgbClr val="0070C0"/>
                </a:solidFill>
              </a:rPr>
              <a:t>Need of Information Literacy</a:t>
            </a:r>
            <a:endParaRPr lang="en-US" sz="4800" dirty="0" smtClean="0">
              <a:solidFill>
                <a:srgbClr val="0070C0"/>
              </a:solidFill>
            </a:endParaRPr>
          </a:p>
          <a:p>
            <a:pPr lvl="0"/>
            <a:r>
              <a:rPr lang="en-US" sz="4400" dirty="0" smtClean="0">
                <a:solidFill>
                  <a:srgbClr val="FF0000"/>
                </a:solidFill>
              </a:rPr>
              <a:t>Judge </a:t>
            </a:r>
            <a:r>
              <a:rPr lang="en-US" sz="4400" dirty="0" smtClean="0">
                <a:solidFill>
                  <a:srgbClr val="FF0000"/>
                </a:solidFill>
              </a:rPr>
              <a:t>the credibility of information</a:t>
            </a:r>
          </a:p>
          <a:p>
            <a:pPr lvl="0"/>
            <a:r>
              <a:rPr lang="en-US" sz="4400" dirty="0" smtClean="0">
                <a:solidFill>
                  <a:srgbClr val="002060"/>
                </a:solidFill>
              </a:rPr>
              <a:t>Reliability of information available on the world wide web</a:t>
            </a:r>
          </a:p>
          <a:p>
            <a:pPr lvl="0"/>
            <a:r>
              <a:rPr lang="en-US" sz="4400" dirty="0" smtClean="0">
                <a:solidFill>
                  <a:schemeClr val="accent6">
                    <a:lumMod val="75000"/>
                  </a:schemeClr>
                </a:solidFill>
              </a:rPr>
              <a:t>Increasing role of ICT in libraries and information </a:t>
            </a:r>
            <a:r>
              <a:rPr lang="en-US" sz="4400" dirty="0" err="1" smtClean="0">
                <a:solidFill>
                  <a:schemeClr val="accent6">
                    <a:lumMod val="75000"/>
                  </a:schemeClr>
                </a:solidFill>
              </a:rPr>
              <a:t>centres</a:t>
            </a:r>
            <a:endParaRPr lang="en-US" sz="4400" dirty="0" smtClean="0">
              <a:solidFill>
                <a:schemeClr val="accent6">
                  <a:lumMod val="75000"/>
                </a:schemeClr>
              </a:solidFill>
            </a:endParaRP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lstStyle/>
          <a:p>
            <a:pPr lvl="0" algn="just"/>
            <a:r>
              <a:rPr lang="en-US" sz="5400" dirty="0" smtClean="0">
                <a:solidFill>
                  <a:schemeClr val="tx2">
                    <a:lumMod val="60000"/>
                    <a:lumOff val="40000"/>
                  </a:schemeClr>
                </a:solidFill>
              </a:rPr>
              <a:t>Emergence of internet as an unavoidable need for institution of higher learning and research</a:t>
            </a:r>
          </a:p>
          <a:p>
            <a:pPr algn="just">
              <a:buNone/>
            </a:pPr>
            <a:r>
              <a:rPr lang="en-US" sz="5400" dirty="0" smtClean="0">
                <a:solidFill>
                  <a:schemeClr val="tx2">
                    <a:lumMod val="60000"/>
                    <a:lumOff val="40000"/>
                  </a:schemeClr>
                </a:solidFill>
              </a:rPr>
              <a: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Methods of Information Literacy</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lvl="0"/>
            <a:r>
              <a:rPr lang="en-US" sz="4800" dirty="0" smtClean="0">
                <a:solidFill>
                  <a:srgbClr val="FF0000"/>
                </a:solidFill>
              </a:rPr>
              <a:t>Lectures</a:t>
            </a:r>
          </a:p>
          <a:p>
            <a:pPr lvl="0"/>
            <a:r>
              <a:rPr lang="en-US" sz="4800" dirty="0" smtClean="0">
                <a:solidFill>
                  <a:srgbClr val="00B0F0"/>
                </a:solidFill>
              </a:rPr>
              <a:t>Seminars and demonstration</a:t>
            </a:r>
          </a:p>
          <a:p>
            <a:pPr lvl="0"/>
            <a:r>
              <a:rPr lang="en-US" sz="4800" dirty="0" smtClean="0">
                <a:solidFill>
                  <a:srgbClr val="00B050"/>
                </a:solidFill>
              </a:rPr>
              <a:t>Printed guides and newsletters</a:t>
            </a:r>
          </a:p>
          <a:p>
            <a:pPr lvl="0"/>
            <a:r>
              <a:rPr lang="en-US" sz="4800" dirty="0" smtClean="0">
                <a:solidFill>
                  <a:srgbClr val="0070C0"/>
                </a:solidFill>
              </a:rPr>
              <a:t>Database user manual</a:t>
            </a:r>
          </a:p>
          <a:p>
            <a:pPr lvl="0"/>
            <a:r>
              <a:rPr lang="en-US" sz="4800" dirty="0" smtClean="0">
                <a:solidFill>
                  <a:srgbClr val="FF0000"/>
                </a:solidFill>
              </a:rPr>
              <a:t>Online tutorial</a:t>
            </a:r>
          </a:p>
          <a:p>
            <a:pPr lvl="0"/>
            <a:r>
              <a:rPr lang="en-US" sz="4800" dirty="0" smtClean="0">
                <a:solidFill>
                  <a:schemeClr val="accent6">
                    <a:lumMod val="75000"/>
                  </a:schemeClr>
                </a:solidFill>
              </a:rPr>
              <a:t>Individual </a:t>
            </a:r>
            <a:r>
              <a:rPr lang="en-US" sz="4800" dirty="0" smtClean="0">
                <a:solidFill>
                  <a:schemeClr val="accent6">
                    <a:lumMod val="75000"/>
                  </a:schemeClr>
                </a:solidFill>
              </a:rPr>
              <a:t>instruction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lnSpcReduction="10000"/>
          </a:bodyPr>
          <a:lstStyle/>
          <a:p>
            <a:pPr algn="just">
              <a:buNone/>
            </a:pPr>
            <a:r>
              <a:rPr lang="en-US" sz="3600" dirty="0" smtClean="0">
                <a:solidFill>
                  <a:srgbClr val="0070C0"/>
                </a:solidFill>
              </a:rPr>
              <a:t>Information literate individuals improve the society’s quality of life in general and academically. Information literacy helps us in our day to day life such as buying a house, choosing a school, making an investment, voting for the election and many more. Information literacy skills are of prime importance in order to achieve everybody’s academic goals. Truly information literacy is the foundation of the democratic society.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6324600"/>
          </a:xfrm>
        </p:spPr>
        <p:txBody>
          <a:bodyPr>
            <a:normAutofit fontScale="77500" lnSpcReduction="20000"/>
          </a:bodyPr>
          <a:lstStyle/>
          <a:p>
            <a:pPr algn="just">
              <a:buNone/>
            </a:pPr>
            <a:r>
              <a:rPr lang="en-US" sz="7200" dirty="0" smtClean="0"/>
              <a:t>Library orientation is the preliminary step to introduce the library, its various resources and services to the users. Information literacy is much more advanced to </a:t>
            </a:r>
            <a:r>
              <a:rPr lang="en-US" sz="7200" b="1" dirty="0" smtClean="0"/>
              <a:t>locate, evaluate, and use the information</a:t>
            </a:r>
            <a:endParaRPr lang="en-US" sz="7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Autofit/>
          </a:bodyPr>
          <a:lstStyle/>
          <a:p>
            <a:pPr>
              <a:buNone/>
            </a:pPr>
            <a:r>
              <a:rPr lang="en-US" sz="4400" dirty="0" smtClean="0">
                <a:solidFill>
                  <a:srgbClr val="0070C0"/>
                </a:solidFill>
              </a:rPr>
              <a:t> </a:t>
            </a:r>
            <a:r>
              <a:rPr lang="en-US" sz="4400" dirty="0" smtClean="0">
                <a:solidFill>
                  <a:srgbClr val="FF0000"/>
                </a:solidFill>
              </a:rPr>
              <a:t>The term information literacy was first introduced by Paul </a:t>
            </a:r>
            <a:r>
              <a:rPr lang="en-US" sz="4400" dirty="0" err="1" smtClean="0">
                <a:solidFill>
                  <a:srgbClr val="FF0000"/>
                </a:solidFill>
              </a:rPr>
              <a:t>Zurkowski</a:t>
            </a:r>
            <a:r>
              <a:rPr lang="en-US" sz="4400" dirty="0" smtClean="0">
                <a:solidFill>
                  <a:srgbClr val="FF0000"/>
                </a:solidFill>
              </a:rPr>
              <a:t> in 1974.</a:t>
            </a:r>
          </a:p>
          <a:p>
            <a:pPr algn="just">
              <a:buNone/>
            </a:pPr>
            <a:r>
              <a:rPr lang="en-US" sz="4400" dirty="0" smtClean="0">
                <a:solidFill>
                  <a:srgbClr val="0070C0"/>
                </a:solidFill>
              </a:rPr>
              <a:t>In simpler term, information literacy is a competency to seek and evaluate right sources of information and use it.</a:t>
            </a:r>
          </a:p>
          <a:p>
            <a:pPr algn="just">
              <a:buNone/>
            </a:pPr>
            <a:endParaRPr lang="en-US" sz="4400"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20000"/>
          </a:bodyPr>
          <a:lstStyle/>
          <a:p>
            <a:pPr>
              <a:buNone/>
            </a:pPr>
            <a:r>
              <a:rPr lang="en-US" sz="4800" b="1" dirty="0" smtClean="0">
                <a:solidFill>
                  <a:srgbClr val="FF0000"/>
                </a:solidFill>
              </a:rPr>
              <a:t>What is Information Literacy?</a:t>
            </a:r>
            <a:endParaRPr lang="en-US" sz="4800" dirty="0" smtClean="0">
              <a:solidFill>
                <a:srgbClr val="FF0000"/>
              </a:solidFill>
            </a:endParaRPr>
          </a:p>
          <a:p>
            <a:pPr>
              <a:buNone/>
            </a:pPr>
            <a:r>
              <a:rPr lang="en-US" sz="4800" dirty="0" smtClean="0">
                <a:solidFill>
                  <a:srgbClr val="FF0000"/>
                </a:solidFill>
              </a:rPr>
              <a:t> </a:t>
            </a:r>
          </a:p>
          <a:p>
            <a:pPr algn="just">
              <a:buNone/>
            </a:pPr>
            <a:r>
              <a:rPr lang="en-US" sz="4800" dirty="0" smtClean="0"/>
              <a:t>	</a:t>
            </a:r>
            <a:r>
              <a:rPr lang="en-US" sz="4800" dirty="0" smtClean="0">
                <a:solidFill>
                  <a:schemeClr val="accent2"/>
                </a:solidFill>
              </a:rPr>
              <a:t>Traditionally, literacy means the ability to read and write. But there seems to be various types of literacy, such as computer literacy, library literacy, ICT literacy, Internet literacy, Digital literacy and information literacy etc.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172200"/>
          </a:xfrm>
        </p:spPr>
        <p:txBody>
          <a:bodyPr>
            <a:noAutofit/>
          </a:bodyPr>
          <a:lstStyle/>
          <a:p>
            <a:pPr algn="just">
              <a:buNone/>
            </a:pPr>
            <a:r>
              <a:rPr lang="en-US" sz="6000" dirty="0" smtClean="0">
                <a:solidFill>
                  <a:srgbClr val="FF0000"/>
                </a:solidFill>
              </a:rPr>
              <a:t>Computer literacy</a:t>
            </a:r>
          </a:p>
          <a:p>
            <a:pPr algn="just">
              <a:buNone/>
            </a:pPr>
            <a:r>
              <a:rPr lang="en-US" sz="6000" dirty="0" smtClean="0">
                <a:solidFill>
                  <a:srgbClr val="7030A0"/>
                </a:solidFill>
              </a:rPr>
              <a:t>	The ability to use a computer and its software</a:t>
            </a:r>
            <a:endParaRPr lang="en-US" sz="6000"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3"/>
          <p:cNvSpPr>
            <a:spLocks noGrp="1"/>
          </p:cNvSpPr>
          <p:nvPr>
            <p:ph idx="1"/>
          </p:nvPr>
        </p:nvSpPr>
        <p:spPr>
          <a:xfrm>
            <a:off x="457200" y="0"/>
            <a:ext cx="8229600" cy="6126163"/>
          </a:xfrm>
        </p:spPr>
        <p:txBody>
          <a:bodyPr>
            <a:normAutofit/>
          </a:bodyPr>
          <a:lstStyle/>
          <a:p>
            <a:pPr algn="just">
              <a:buNone/>
            </a:pPr>
            <a:r>
              <a:rPr lang="en-US" sz="4800" dirty="0" smtClean="0">
                <a:solidFill>
                  <a:srgbClr val="FF0000"/>
                </a:solidFill>
              </a:rPr>
              <a:t>Library Literacy</a:t>
            </a:r>
          </a:p>
          <a:p>
            <a:pPr algn="just">
              <a:buNone/>
            </a:pPr>
            <a:endParaRPr lang="en-US" sz="4800" dirty="0" smtClean="0">
              <a:solidFill>
                <a:srgbClr val="FF0000"/>
              </a:solidFill>
            </a:endParaRPr>
          </a:p>
          <a:p>
            <a:pPr algn="just">
              <a:buNone/>
            </a:pPr>
            <a:r>
              <a:rPr lang="en-US" sz="4800" dirty="0" smtClean="0">
                <a:solidFill>
                  <a:schemeClr val="accent3">
                    <a:lumMod val="50000"/>
                  </a:schemeClr>
                </a:solidFill>
              </a:rPr>
              <a:t>Library literacy requires the ability to use a library's collection and its services</a:t>
            </a:r>
            <a:endParaRPr lang="en-US" sz="4800"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lgn="just">
              <a:buNone/>
            </a:pPr>
            <a:r>
              <a:rPr lang="en-US" sz="5400" dirty="0" smtClean="0">
                <a:solidFill>
                  <a:srgbClr val="00B0F0"/>
                </a:solidFill>
              </a:rPr>
              <a:t>Network Literacy</a:t>
            </a:r>
          </a:p>
          <a:p>
            <a:pPr algn="just">
              <a:buNone/>
            </a:pPr>
            <a:r>
              <a:rPr lang="en-US" sz="5400" dirty="0" smtClean="0"/>
              <a:t>	</a:t>
            </a:r>
            <a:r>
              <a:rPr lang="en-US" sz="5400" dirty="0" smtClean="0">
                <a:solidFill>
                  <a:schemeClr val="accent6">
                    <a:lumMod val="75000"/>
                  </a:schemeClr>
                </a:solidFill>
              </a:rPr>
              <a:t>Network literacy may be define as the ability to identify, access and use electronic information from the network.</a:t>
            </a:r>
            <a:endParaRPr lang="en-US" sz="5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a:bodyPr>
          <a:lstStyle/>
          <a:p>
            <a:pPr>
              <a:buNone/>
            </a:pPr>
            <a:r>
              <a:rPr lang="en-US" sz="5400" dirty="0" smtClean="0"/>
              <a:t>Research </a:t>
            </a:r>
            <a:r>
              <a:rPr lang="en-US" sz="5400" dirty="0" smtClean="0">
                <a:solidFill>
                  <a:srgbClr val="0070C0"/>
                </a:solidFill>
              </a:rPr>
              <a:t>Literacy</a:t>
            </a:r>
          </a:p>
          <a:p>
            <a:pPr algn="just">
              <a:buNone/>
            </a:pPr>
            <a:r>
              <a:rPr lang="en-US" sz="5400" dirty="0" smtClean="0"/>
              <a:t>	</a:t>
            </a:r>
            <a:r>
              <a:rPr lang="en-US" sz="5400" dirty="0" smtClean="0">
                <a:solidFill>
                  <a:srgbClr val="FF0000"/>
                </a:solidFill>
              </a:rPr>
              <a:t>The ability to understand and use the IT based tools relevant to the work of today's scholars and researchers</a:t>
            </a:r>
            <a:endParaRPr lang="en-US" sz="5400"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397</Words>
  <Application>Microsoft Office PowerPoint</Application>
  <PresentationFormat>On-screen Show (4:3)</PresentationFormat>
  <Paragraphs>56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INFORMATION LITERACY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Definitions: </vt:lpstr>
      <vt:lpstr>Slide 16</vt:lpstr>
      <vt:lpstr>Slide 17</vt:lpstr>
      <vt:lpstr>Slide 18</vt:lpstr>
      <vt:lpstr>Slide 19</vt:lpstr>
      <vt:lpstr>Slide 20</vt:lpstr>
      <vt:lpstr>Slide 21</vt:lpstr>
      <vt:lpstr>Slide 22</vt:lpstr>
      <vt:lpstr>Slide 23</vt:lpstr>
      <vt:lpstr>Methods of Information Literacy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dc:title>
  <dc:creator>acer</dc:creator>
  <cp:lastModifiedBy>vijay</cp:lastModifiedBy>
  <cp:revision>94</cp:revision>
  <dcterms:created xsi:type="dcterms:W3CDTF">2006-08-16T00:00:00Z</dcterms:created>
  <dcterms:modified xsi:type="dcterms:W3CDTF">2020-03-09T12:58:19Z</dcterms:modified>
</cp:coreProperties>
</file>