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80" r:id="rId16"/>
    <p:sldId id="270" r:id="rId17"/>
    <p:sldId id="272" r:id="rId18"/>
    <p:sldId id="273" r:id="rId19"/>
    <p:sldId id="274" r:id="rId20"/>
    <p:sldId id="275" r:id="rId21"/>
    <p:sldId id="276" r:id="rId22"/>
    <p:sldId id="277" r:id="rId23"/>
    <p:sldId id="278" r:id="rId24"/>
    <p:sldId id="279"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50" d="100"/>
          <a:sy n="50" d="100"/>
        </p:scale>
        <p:origin x="-138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C1FAD7-69DA-439D-8B95-5EDA25558F67}" type="doc">
      <dgm:prSet loTypeId="urn:microsoft.com/office/officeart/2005/8/layout/hierarchy1" loCatId="hierarchy" qsTypeId="urn:microsoft.com/office/officeart/2005/8/quickstyle/simple3" qsCatId="simple" csTypeId="urn:microsoft.com/office/officeart/2005/8/colors/accent1_2" csCatId="accent1" phldr="1"/>
      <dgm:spPr/>
      <dgm:t>
        <a:bodyPr/>
        <a:lstStyle/>
        <a:p>
          <a:endParaRPr lang="en-US"/>
        </a:p>
      </dgm:t>
    </dgm:pt>
    <dgm:pt modelId="{22E7B646-B5B8-4043-8DBB-BA76ADB1149A}">
      <dgm:prSet phldrT="[Text]" custT="1"/>
      <dgm:spPr/>
      <dgm:t>
        <a:bodyPr/>
        <a:lstStyle/>
        <a:p>
          <a:r>
            <a:rPr lang="en-US" sz="3500" dirty="0" smtClean="0">
              <a:solidFill>
                <a:srgbClr val="FF0000"/>
              </a:solidFill>
            </a:rPr>
            <a:t>Information Sources</a:t>
          </a:r>
          <a:endParaRPr lang="en-US" sz="3500" dirty="0">
            <a:solidFill>
              <a:srgbClr val="FF0000"/>
            </a:solidFill>
          </a:endParaRPr>
        </a:p>
      </dgm:t>
    </dgm:pt>
    <dgm:pt modelId="{7454994E-51AB-437A-A20B-1BD9EE2A4FC8}" type="parTrans" cxnId="{EE490957-239C-4D84-B9A7-9304EBD61014}">
      <dgm:prSet/>
      <dgm:spPr/>
      <dgm:t>
        <a:bodyPr/>
        <a:lstStyle/>
        <a:p>
          <a:endParaRPr lang="en-US"/>
        </a:p>
      </dgm:t>
    </dgm:pt>
    <dgm:pt modelId="{6BC2912D-8F46-4398-9D71-9FF7B6552D25}" type="sibTrans" cxnId="{EE490957-239C-4D84-B9A7-9304EBD61014}">
      <dgm:prSet/>
      <dgm:spPr/>
      <dgm:t>
        <a:bodyPr/>
        <a:lstStyle/>
        <a:p>
          <a:endParaRPr lang="en-US"/>
        </a:p>
      </dgm:t>
    </dgm:pt>
    <dgm:pt modelId="{802A9D49-2100-44BB-8F57-3434F73A410B}">
      <dgm:prSet phldrT="[Text]" custT="1"/>
      <dgm:spPr/>
      <dgm:t>
        <a:bodyPr/>
        <a:lstStyle/>
        <a:p>
          <a:r>
            <a:rPr kumimoji="0" lang="en-US" sz="1400" b="1" dirty="0" smtClean="0">
              <a:solidFill>
                <a:srgbClr val="0000FF"/>
              </a:solidFill>
              <a:latin typeface="Arial" pitchFamily="34" charset="0"/>
              <a:ea typeface="+mn-ea"/>
              <a:cs typeface="Arial" pitchFamily="34" charset="0"/>
            </a:rPr>
            <a:t>Documentary Sources</a:t>
          </a:r>
          <a:endParaRPr lang="en-US" sz="1400" b="1" dirty="0">
            <a:solidFill>
              <a:srgbClr val="0000FF"/>
            </a:solidFill>
          </a:endParaRPr>
        </a:p>
      </dgm:t>
    </dgm:pt>
    <dgm:pt modelId="{24CBE7E0-E1E1-43DD-BB62-3695D674580A}" type="parTrans" cxnId="{F889279B-5C5F-4F78-A704-4C0112F687D7}">
      <dgm:prSet/>
      <dgm:spPr/>
      <dgm:t>
        <a:bodyPr/>
        <a:lstStyle/>
        <a:p>
          <a:endParaRPr lang="en-US"/>
        </a:p>
      </dgm:t>
    </dgm:pt>
    <dgm:pt modelId="{CB8DACCF-23B2-445E-938B-F6095D3E642E}" type="sibTrans" cxnId="{F889279B-5C5F-4F78-A704-4C0112F687D7}">
      <dgm:prSet/>
      <dgm:spPr/>
      <dgm:t>
        <a:bodyPr/>
        <a:lstStyle/>
        <a:p>
          <a:endParaRPr lang="en-US"/>
        </a:p>
      </dgm:t>
    </dgm:pt>
    <dgm:pt modelId="{9B60DAD1-8582-4BBA-B6F9-2FB02463ED55}">
      <dgm:prSet phldrT="[Text]" custT="1"/>
      <dgm:spPr/>
      <dgm:t>
        <a:bodyPr anchor="t" anchorCtr="0"/>
        <a:lstStyle/>
        <a:p>
          <a:pPr algn="l"/>
          <a:r>
            <a:rPr kumimoji="0" lang="en-US" sz="1100" b="1" dirty="0" smtClean="0">
              <a:solidFill>
                <a:srgbClr val="006600"/>
              </a:solidFill>
              <a:latin typeface="Arial" pitchFamily="34" charset="0"/>
              <a:ea typeface="+mn-ea"/>
              <a:cs typeface="Arial" pitchFamily="34" charset="0"/>
            </a:rPr>
            <a:t>Primary Sources</a:t>
          </a:r>
          <a:endParaRPr kumimoji="0" lang="en-US" sz="1100" dirty="0" smtClean="0">
            <a:solidFill>
              <a:srgbClr val="006600"/>
            </a:solidFill>
            <a:latin typeface="Arial" pitchFamily="34" charset="0"/>
            <a:ea typeface="+mn-ea"/>
            <a:cs typeface="Arial" pitchFamily="34" charset="0"/>
          </a:endParaRPr>
        </a:p>
        <a:p>
          <a:pPr algn="l"/>
          <a:endParaRPr kumimoji="0" lang="en-US" sz="1100" dirty="0" smtClean="0">
            <a:solidFill>
              <a:srgbClr val="006600"/>
            </a:solidFill>
            <a:latin typeface="Arial" pitchFamily="34" charset="0"/>
            <a:ea typeface="+mn-ea"/>
            <a:cs typeface="Arial" pitchFamily="34" charset="0"/>
          </a:endParaRPr>
        </a:p>
        <a:p>
          <a:pPr algn="l"/>
          <a:r>
            <a:rPr kumimoji="0" lang="en-US" sz="1100" dirty="0" smtClean="0">
              <a:solidFill>
                <a:srgbClr val="006600"/>
              </a:solidFill>
              <a:latin typeface="Arial" pitchFamily="34" charset="0"/>
              <a:ea typeface="+mn-ea"/>
              <a:cs typeface="Arial" pitchFamily="34" charset="0"/>
            </a:rPr>
            <a:t>a. Periodicals</a:t>
          </a:r>
        </a:p>
        <a:p>
          <a:pPr algn="l"/>
          <a:r>
            <a:rPr kumimoji="0" lang="en-US" sz="1100" dirty="0" smtClean="0">
              <a:solidFill>
                <a:srgbClr val="006600"/>
              </a:solidFill>
              <a:latin typeface="Arial" pitchFamily="34" charset="0"/>
              <a:ea typeface="+mn-ea"/>
              <a:cs typeface="Arial" pitchFamily="34" charset="0"/>
            </a:rPr>
            <a:t>b. Research reports</a:t>
          </a:r>
        </a:p>
        <a:p>
          <a:pPr algn="l"/>
          <a:r>
            <a:rPr kumimoji="0" lang="en-US" sz="1100" dirty="0" smtClean="0">
              <a:solidFill>
                <a:srgbClr val="006600"/>
              </a:solidFill>
              <a:latin typeface="Arial" pitchFamily="34" charset="0"/>
              <a:ea typeface="+mn-ea"/>
              <a:cs typeface="Arial" pitchFamily="34" charset="0"/>
            </a:rPr>
            <a:t>c. Conference </a:t>
          </a:r>
        </a:p>
        <a:p>
          <a:pPr algn="l"/>
          <a:r>
            <a:rPr kumimoji="0" lang="en-US" sz="1100" dirty="0" smtClean="0">
              <a:solidFill>
                <a:srgbClr val="006600"/>
              </a:solidFill>
              <a:latin typeface="Arial" pitchFamily="34" charset="0"/>
              <a:ea typeface="+mn-ea"/>
              <a:cs typeface="Arial" pitchFamily="34" charset="0"/>
            </a:rPr>
            <a:t>    documents</a:t>
          </a:r>
        </a:p>
        <a:p>
          <a:pPr algn="l"/>
          <a:r>
            <a:rPr kumimoji="0" lang="en-US" sz="1100" dirty="0" smtClean="0">
              <a:solidFill>
                <a:srgbClr val="006600"/>
              </a:solidFill>
              <a:latin typeface="Arial" pitchFamily="34" charset="0"/>
              <a:ea typeface="+mn-ea"/>
              <a:cs typeface="Arial" pitchFamily="34" charset="0"/>
            </a:rPr>
            <a:t>d. Patents</a:t>
          </a:r>
        </a:p>
        <a:p>
          <a:pPr algn="l"/>
          <a:r>
            <a:rPr kumimoji="0" lang="en-US" sz="1100" dirty="0" smtClean="0">
              <a:solidFill>
                <a:srgbClr val="006600"/>
              </a:solidFill>
              <a:latin typeface="Arial" pitchFamily="34" charset="0"/>
              <a:ea typeface="+mn-ea"/>
              <a:cs typeface="Arial" pitchFamily="34" charset="0"/>
            </a:rPr>
            <a:t>e. Standards and </a:t>
          </a:r>
        </a:p>
        <a:p>
          <a:pPr algn="l"/>
          <a:r>
            <a:rPr kumimoji="0" lang="en-US" sz="1100" dirty="0" smtClean="0">
              <a:solidFill>
                <a:srgbClr val="006600"/>
              </a:solidFill>
              <a:latin typeface="Arial" pitchFamily="34" charset="0"/>
              <a:ea typeface="+mn-ea"/>
              <a:cs typeface="Arial" pitchFamily="34" charset="0"/>
            </a:rPr>
            <a:t>    specifications</a:t>
          </a:r>
        </a:p>
        <a:p>
          <a:pPr algn="l"/>
          <a:r>
            <a:rPr kumimoji="0" lang="en-US" sz="1100" dirty="0" smtClean="0">
              <a:solidFill>
                <a:srgbClr val="006600"/>
              </a:solidFill>
              <a:latin typeface="Arial" pitchFamily="34" charset="0"/>
              <a:ea typeface="+mn-ea"/>
              <a:cs typeface="Arial" pitchFamily="34" charset="0"/>
            </a:rPr>
            <a:t>f. Theses/Dissertations</a:t>
          </a:r>
        </a:p>
        <a:p>
          <a:pPr algn="l"/>
          <a:r>
            <a:rPr kumimoji="0" lang="en-US" sz="1100" dirty="0" smtClean="0">
              <a:solidFill>
                <a:srgbClr val="006600"/>
              </a:solidFill>
              <a:latin typeface="Arial" pitchFamily="34" charset="0"/>
              <a:ea typeface="+mn-ea"/>
              <a:cs typeface="Arial" pitchFamily="34" charset="0"/>
            </a:rPr>
            <a:t>g. Trade literature</a:t>
          </a:r>
        </a:p>
        <a:p>
          <a:pPr algn="l"/>
          <a:r>
            <a:rPr kumimoji="0" lang="en-US" sz="1100" dirty="0" smtClean="0">
              <a:solidFill>
                <a:srgbClr val="006600"/>
              </a:solidFill>
              <a:latin typeface="Arial" pitchFamily="34" charset="0"/>
              <a:ea typeface="+mn-ea"/>
              <a:cs typeface="Arial" pitchFamily="34" charset="0"/>
            </a:rPr>
            <a:t>h. Unpublished </a:t>
          </a:r>
        </a:p>
        <a:p>
          <a:pPr algn="l"/>
          <a:r>
            <a:rPr kumimoji="0" lang="en-US" sz="1100" dirty="0" smtClean="0">
              <a:solidFill>
                <a:srgbClr val="006600"/>
              </a:solidFill>
              <a:latin typeface="Arial" pitchFamily="34" charset="0"/>
              <a:ea typeface="+mn-ea"/>
              <a:cs typeface="Arial" pitchFamily="34" charset="0"/>
            </a:rPr>
            <a:t>    Documents</a:t>
          </a:r>
          <a:endParaRPr lang="en-US" sz="1100" dirty="0"/>
        </a:p>
      </dgm:t>
    </dgm:pt>
    <dgm:pt modelId="{FEAEC770-9BD5-412C-BD57-1B39BDD06AFA}" type="parTrans" cxnId="{4AA3C981-D5A9-4F5A-9819-327C2B524391}">
      <dgm:prSet/>
      <dgm:spPr/>
      <dgm:t>
        <a:bodyPr/>
        <a:lstStyle/>
        <a:p>
          <a:endParaRPr lang="en-US"/>
        </a:p>
      </dgm:t>
    </dgm:pt>
    <dgm:pt modelId="{5FFA0740-EF61-4C24-A7BA-F592BB920404}" type="sibTrans" cxnId="{4AA3C981-D5A9-4F5A-9819-327C2B524391}">
      <dgm:prSet/>
      <dgm:spPr/>
      <dgm:t>
        <a:bodyPr/>
        <a:lstStyle/>
        <a:p>
          <a:endParaRPr lang="en-US"/>
        </a:p>
      </dgm:t>
    </dgm:pt>
    <dgm:pt modelId="{37E1A1CA-FDC0-4EE5-B3D6-FDC9211BE333}">
      <dgm:prSet phldrT="[Text]" custT="1"/>
      <dgm:spPr>
        <a:noFill/>
      </dgm:spPr>
      <dgm:t>
        <a:bodyPr anchor="t" anchorCtr="0"/>
        <a:lstStyle/>
        <a:p>
          <a:pPr algn="l"/>
          <a:r>
            <a:rPr kumimoji="0" lang="en-US" sz="1100" b="1" dirty="0" smtClean="0">
              <a:solidFill>
                <a:srgbClr val="0000FF"/>
              </a:solidFill>
              <a:latin typeface="Arial" pitchFamily="34" charset="0"/>
              <a:ea typeface="+mn-ea"/>
              <a:cs typeface="Arial" pitchFamily="34" charset="0"/>
            </a:rPr>
            <a:t>Secondary Sources</a:t>
          </a:r>
          <a:endParaRPr kumimoji="0" lang="en-US" sz="1100" dirty="0" smtClean="0">
            <a:solidFill>
              <a:srgbClr val="0000FF"/>
            </a:solidFill>
            <a:latin typeface="Arial" pitchFamily="34" charset="0"/>
            <a:ea typeface="+mn-ea"/>
            <a:cs typeface="Arial" pitchFamily="34" charset="0"/>
          </a:endParaRPr>
        </a:p>
        <a:p>
          <a:pPr algn="l"/>
          <a:endParaRPr kumimoji="0" lang="en-US" sz="1100" dirty="0" smtClean="0">
            <a:solidFill>
              <a:srgbClr val="0000FF"/>
            </a:solidFill>
            <a:latin typeface="Arial" pitchFamily="34" charset="0"/>
            <a:ea typeface="+mn-ea"/>
            <a:cs typeface="Arial" pitchFamily="34" charset="0"/>
          </a:endParaRPr>
        </a:p>
        <a:p>
          <a:pPr algn="l"/>
          <a:r>
            <a:rPr kumimoji="0" lang="en-US" sz="1100" dirty="0" smtClean="0">
              <a:solidFill>
                <a:srgbClr val="0000FF"/>
              </a:solidFill>
              <a:latin typeface="Arial" pitchFamily="34" charset="0"/>
              <a:ea typeface="+mn-ea"/>
              <a:cs typeface="Arial" pitchFamily="34" charset="0"/>
            </a:rPr>
            <a:t>a. Secondary </a:t>
          </a:r>
        </a:p>
        <a:p>
          <a:pPr algn="l"/>
          <a:r>
            <a:rPr kumimoji="0" lang="en-US" sz="1100" dirty="0" smtClean="0">
              <a:solidFill>
                <a:srgbClr val="0000FF"/>
              </a:solidFill>
              <a:latin typeface="Arial" pitchFamily="34" charset="0"/>
              <a:ea typeface="+mn-ea"/>
              <a:cs typeface="Arial" pitchFamily="34" charset="0"/>
            </a:rPr>
            <a:t>    Periodicals</a:t>
          </a:r>
        </a:p>
        <a:p>
          <a:pPr algn="l"/>
          <a:r>
            <a:rPr kumimoji="0" lang="en-US" sz="1100" dirty="0" smtClean="0">
              <a:solidFill>
                <a:srgbClr val="0000FF"/>
              </a:solidFill>
              <a:latin typeface="Arial" pitchFamily="34" charset="0"/>
              <a:ea typeface="+mn-ea"/>
              <a:cs typeface="Arial" pitchFamily="34" charset="0"/>
            </a:rPr>
            <a:t>b. Review </a:t>
          </a:r>
        </a:p>
        <a:p>
          <a:pPr algn="l"/>
          <a:r>
            <a:rPr kumimoji="0" lang="en-US" sz="1100" dirty="0" smtClean="0">
              <a:solidFill>
                <a:srgbClr val="0000FF"/>
              </a:solidFill>
              <a:latin typeface="Arial" pitchFamily="34" charset="0"/>
              <a:ea typeface="+mn-ea"/>
              <a:cs typeface="Arial" pitchFamily="34" charset="0"/>
            </a:rPr>
            <a:t>    Publications</a:t>
          </a:r>
        </a:p>
        <a:p>
          <a:pPr algn="l"/>
          <a:r>
            <a:rPr kumimoji="0" lang="en-US" sz="1100" dirty="0" smtClean="0">
              <a:solidFill>
                <a:srgbClr val="0000FF"/>
              </a:solidFill>
              <a:latin typeface="Arial" pitchFamily="34" charset="0"/>
              <a:ea typeface="+mn-ea"/>
              <a:cs typeface="Arial" pitchFamily="34" charset="0"/>
            </a:rPr>
            <a:t>c. Abstracts and </a:t>
          </a:r>
        </a:p>
        <a:p>
          <a:pPr algn="l"/>
          <a:r>
            <a:rPr kumimoji="0" lang="en-US" sz="1100" dirty="0" smtClean="0">
              <a:solidFill>
                <a:srgbClr val="0000FF"/>
              </a:solidFill>
              <a:latin typeface="Arial" pitchFamily="34" charset="0"/>
              <a:ea typeface="+mn-ea"/>
              <a:cs typeface="Arial" pitchFamily="34" charset="0"/>
            </a:rPr>
            <a:t>    indexes</a:t>
          </a:r>
        </a:p>
        <a:p>
          <a:pPr algn="l"/>
          <a:r>
            <a:rPr kumimoji="0" lang="en-US" sz="1100" dirty="0" smtClean="0">
              <a:solidFill>
                <a:srgbClr val="0000FF"/>
              </a:solidFill>
              <a:latin typeface="Arial" pitchFamily="34" charset="0"/>
              <a:ea typeface="+mn-ea"/>
              <a:cs typeface="Arial" pitchFamily="34" charset="0"/>
            </a:rPr>
            <a:t>d. Reference books</a:t>
          </a:r>
        </a:p>
        <a:p>
          <a:pPr algn="l"/>
          <a:r>
            <a:rPr kumimoji="0" lang="en-US" sz="1100" dirty="0" smtClean="0">
              <a:solidFill>
                <a:srgbClr val="0000FF"/>
              </a:solidFill>
              <a:latin typeface="Arial" pitchFamily="34" charset="0"/>
              <a:ea typeface="+mn-ea"/>
              <a:cs typeface="Arial" pitchFamily="34" charset="0"/>
            </a:rPr>
            <a:t>e. Monographs</a:t>
          </a:r>
        </a:p>
        <a:p>
          <a:pPr algn="l"/>
          <a:r>
            <a:rPr kumimoji="0" lang="en-US" sz="1100" dirty="0" smtClean="0">
              <a:solidFill>
                <a:srgbClr val="0000FF"/>
              </a:solidFill>
              <a:latin typeface="Arial" pitchFamily="34" charset="0"/>
              <a:ea typeface="+mn-ea"/>
              <a:cs typeface="Arial" pitchFamily="34" charset="0"/>
            </a:rPr>
            <a:t>f. Treatise</a:t>
          </a:r>
        </a:p>
        <a:p>
          <a:pPr algn="l"/>
          <a:r>
            <a:rPr kumimoji="0" lang="en-US" sz="1100" dirty="0" smtClean="0">
              <a:solidFill>
                <a:srgbClr val="0000FF"/>
              </a:solidFill>
              <a:latin typeface="Arial" pitchFamily="34" charset="0"/>
              <a:ea typeface="+mn-ea"/>
              <a:cs typeface="Arial" pitchFamily="34" charset="0"/>
            </a:rPr>
            <a:t>g. Text books</a:t>
          </a:r>
        </a:p>
        <a:p>
          <a:pPr algn="l"/>
          <a:endParaRPr lang="en-US" sz="1100" dirty="0"/>
        </a:p>
      </dgm:t>
    </dgm:pt>
    <dgm:pt modelId="{1AC49D10-936D-4B9D-B536-380309ED474C}" type="parTrans" cxnId="{3C1F4716-C17A-4D9C-AB39-A6BED667C201}">
      <dgm:prSet/>
      <dgm:spPr/>
      <dgm:t>
        <a:bodyPr/>
        <a:lstStyle/>
        <a:p>
          <a:endParaRPr lang="en-US"/>
        </a:p>
      </dgm:t>
    </dgm:pt>
    <dgm:pt modelId="{BBABE4C4-B2C7-42C0-97F0-04EF1D45A842}" type="sibTrans" cxnId="{3C1F4716-C17A-4D9C-AB39-A6BED667C201}">
      <dgm:prSet/>
      <dgm:spPr/>
      <dgm:t>
        <a:bodyPr/>
        <a:lstStyle/>
        <a:p>
          <a:endParaRPr lang="en-US"/>
        </a:p>
      </dgm:t>
    </dgm:pt>
    <dgm:pt modelId="{3AEB051B-0BC4-4E86-8D44-3B0C99D19538}">
      <dgm:prSet phldrT="[Text]" custT="1"/>
      <dgm:spPr/>
      <dgm:t>
        <a:bodyPr/>
        <a:lstStyle/>
        <a:p>
          <a:r>
            <a:rPr kumimoji="0" lang="en-US" sz="1400" b="1" dirty="0" smtClean="0">
              <a:solidFill>
                <a:srgbClr val="0000FF"/>
              </a:solidFill>
              <a:latin typeface="Arial" pitchFamily="34" charset="0"/>
              <a:ea typeface="+mn-ea"/>
              <a:cs typeface="Arial" pitchFamily="34" charset="0"/>
            </a:rPr>
            <a:t>Non-documentary Sources</a:t>
          </a:r>
          <a:endParaRPr lang="en-US" sz="1400" dirty="0">
            <a:solidFill>
              <a:srgbClr val="0000FF"/>
            </a:solidFill>
          </a:endParaRPr>
        </a:p>
      </dgm:t>
    </dgm:pt>
    <dgm:pt modelId="{38E04E12-16F9-4067-BEFE-864D279E71A9}" type="parTrans" cxnId="{976CC5FE-8B65-415B-B8A6-77D953F41D38}">
      <dgm:prSet/>
      <dgm:spPr/>
      <dgm:t>
        <a:bodyPr/>
        <a:lstStyle/>
        <a:p>
          <a:endParaRPr lang="en-US"/>
        </a:p>
      </dgm:t>
    </dgm:pt>
    <dgm:pt modelId="{76AC9E2E-7D87-467A-A950-14A3A2110DD1}" type="sibTrans" cxnId="{976CC5FE-8B65-415B-B8A6-77D953F41D38}">
      <dgm:prSet/>
      <dgm:spPr/>
      <dgm:t>
        <a:bodyPr/>
        <a:lstStyle/>
        <a:p>
          <a:endParaRPr lang="en-US"/>
        </a:p>
      </dgm:t>
    </dgm:pt>
    <dgm:pt modelId="{8B5B423F-B443-421D-943F-A7E646ACD41F}">
      <dgm:prSet phldrT="[Text]" custT="1"/>
      <dgm:spPr/>
      <dgm:t>
        <a:bodyPr anchor="t" anchorCtr="0"/>
        <a:lstStyle/>
        <a:p>
          <a:pPr algn="l"/>
          <a:r>
            <a:rPr kumimoji="0" lang="en-US" sz="1100" dirty="0" smtClean="0">
              <a:solidFill>
                <a:srgbClr val="333399"/>
              </a:solidFill>
              <a:latin typeface="Arial" pitchFamily="34" charset="0"/>
              <a:ea typeface="+mn-ea"/>
              <a:cs typeface="Arial" pitchFamily="34" charset="0"/>
            </a:rPr>
            <a:t>a. Formal sources</a:t>
          </a:r>
        </a:p>
        <a:p>
          <a:pPr algn="l"/>
          <a:r>
            <a:rPr kumimoji="0" lang="en-US" sz="1100" dirty="0" smtClean="0">
              <a:solidFill>
                <a:srgbClr val="333399"/>
              </a:solidFill>
              <a:latin typeface="Arial" pitchFamily="34" charset="0"/>
              <a:ea typeface="+mn-ea"/>
              <a:cs typeface="Arial" pitchFamily="34" charset="0"/>
            </a:rPr>
            <a:t>b. Informal sources</a:t>
          </a:r>
          <a:endParaRPr lang="en-US" sz="1100" dirty="0"/>
        </a:p>
      </dgm:t>
    </dgm:pt>
    <dgm:pt modelId="{08C2F79C-3E13-4DC9-9339-897AB694092C}" type="parTrans" cxnId="{95B211AB-5712-4E07-A45C-8DB98E4836D1}">
      <dgm:prSet/>
      <dgm:spPr/>
      <dgm:t>
        <a:bodyPr/>
        <a:lstStyle/>
        <a:p>
          <a:endParaRPr lang="en-US"/>
        </a:p>
      </dgm:t>
    </dgm:pt>
    <dgm:pt modelId="{562DF0C9-394F-4954-9832-CBEAB9D2D202}" type="sibTrans" cxnId="{95B211AB-5712-4E07-A45C-8DB98E4836D1}">
      <dgm:prSet/>
      <dgm:spPr/>
      <dgm:t>
        <a:bodyPr/>
        <a:lstStyle/>
        <a:p>
          <a:endParaRPr lang="en-US"/>
        </a:p>
      </dgm:t>
    </dgm:pt>
    <dgm:pt modelId="{3B0B77C3-18D4-44DE-956C-0A122DC878C5}">
      <dgm:prSet custT="1"/>
      <dgm:spPr/>
      <dgm:t>
        <a:bodyPr anchor="t" anchorCtr="0"/>
        <a:lstStyle/>
        <a:p>
          <a:pPr algn="l"/>
          <a:r>
            <a:rPr kumimoji="0" lang="en-US" sz="1100" b="1" dirty="0" smtClean="0">
              <a:solidFill>
                <a:srgbClr val="800080"/>
              </a:solidFill>
              <a:latin typeface="Arial" pitchFamily="34" charset="0"/>
              <a:ea typeface="+mn-ea"/>
              <a:cs typeface="Arial" pitchFamily="34" charset="0"/>
            </a:rPr>
            <a:t>Tertiary Sources</a:t>
          </a:r>
          <a:endParaRPr kumimoji="0" lang="en-US" sz="1100" dirty="0" smtClean="0">
            <a:solidFill>
              <a:srgbClr val="800080"/>
            </a:solidFill>
            <a:latin typeface="Arial" pitchFamily="34" charset="0"/>
            <a:ea typeface="+mn-ea"/>
            <a:cs typeface="Arial" pitchFamily="34" charset="0"/>
          </a:endParaRPr>
        </a:p>
        <a:p>
          <a:pPr algn="l"/>
          <a:endParaRPr kumimoji="0" lang="en-US" sz="1100" dirty="0" smtClean="0">
            <a:solidFill>
              <a:srgbClr val="800080"/>
            </a:solidFill>
            <a:latin typeface="Arial" pitchFamily="34" charset="0"/>
            <a:ea typeface="+mn-ea"/>
            <a:cs typeface="Arial" pitchFamily="34" charset="0"/>
          </a:endParaRPr>
        </a:p>
        <a:p>
          <a:pPr algn="l"/>
          <a:r>
            <a:rPr kumimoji="0" lang="en-US" sz="1100" dirty="0" smtClean="0">
              <a:solidFill>
                <a:srgbClr val="800080"/>
              </a:solidFill>
              <a:latin typeface="Arial" pitchFamily="34" charset="0"/>
              <a:ea typeface="+mn-ea"/>
              <a:cs typeface="Arial" pitchFamily="34" charset="0"/>
            </a:rPr>
            <a:t>a. Bibliography</a:t>
          </a:r>
        </a:p>
        <a:p>
          <a:pPr algn="l"/>
          <a:r>
            <a:rPr kumimoji="0" lang="en-US" sz="1100" dirty="0" smtClean="0">
              <a:solidFill>
                <a:srgbClr val="800080"/>
              </a:solidFill>
              <a:latin typeface="Arial" pitchFamily="34" charset="0"/>
              <a:ea typeface="+mn-ea"/>
              <a:cs typeface="Arial" pitchFamily="34" charset="0"/>
            </a:rPr>
            <a:t>    of bibliographies</a:t>
          </a:r>
        </a:p>
        <a:p>
          <a:pPr algn="l"/>
          <a:r>
            <a:rPr kumimoji="0" lang="en-US" sz="1100" dirty="0" smtClean="0">
              <a:solidFill>
                <a:srgbClr val="800080"/>
              </a:solidFill>
              <a:latin typeface="Arial" pitchFamily="34" charset="0"/>
              <a:ea typeface="+mn-ea"/>
              <a:cs typeface="Arial" pitchFamily="34" charset="0"/>
            </a:rPr>
            <a:t>b. Guide to </a:t>
          </a:r>
        </a:p>
        <a:p>
          <a:pPr algn="l"/>
          <a:r>
            <a:rPr kumimoji="0" lang="en-US" sz="1100" dirty="0" smtClean="0">
              <a:solidFill>
                <a:srgbClr val="800080"/>
              </a:solidFill>
              <a:latin typeface="Arial" pitchFamily="34" charset="0"/>
              <a:ea typeface="+mn-ea"/>
              <a:cs typeface="Arial" pitchFamily="34" charset="0"/>
            </a:rPr>
            <a:t>    literature</a:t>
          </a:r>
          <a:endParaRPr lang="en-US" sz="1100" dirty="0"/>
        </a:p>
      </dgm:t>
    </dgm:pt>
    <dgm:pt modelId="{FE8E3356-345F-4FB6-A817-BC6CD02CA330}" type="parTrans" cxnId="{159DAD4A-13E9-4658-BD69-D66FE6F7CC1D}">
      <dgm:prSet/>
      <dgm:spPr/>
      <dgm:t>
        <a:bodyPr/>
        <a:lstStyle/>
        <a:p>
          <a:endParaRPr lang="en-US"/>
        </a:p>
      </dgm:t>
    </dgm:pt>
    <dgm:pt modelId="{986E1B96-B372-492E-AAF8-45C0F0ECDC8D}" type="sibTrans" cxnId="{159DAD4A-13E9-4658-BD69-D66FE6F7CC1D}">
      <dgm:prSet/>
      <dgm:spPr/>
      <dgm:t>
        <a:bodyPr/>
        <a:lstStyle/>
        <a:p>
          <a:endParaRPr lang="en-US"/>
        </a:p>
      </dgm:t>
    </dgm:pt>
    <dgm:pt modelId="{BE689981-7813-4E35-B0A6-CA656268B1DA}" type="pres">
      <dgm:prSet presAssocID="{78C1FAD7-69DA-439D-8B95-5EDA25558F67}" presName="hierChild1" presStyleCnt="0">
        <dgm:presLayoutVars>
          <dgm:chPref val="1"/>
          <dgm:dir/>
          <dgm:animOne val="branch"/>
          <dgm:animLvl val="lvl"/>
          <dgm:resizeHandles/>
        </dgm:presLayoutVars>
      </dgm:prSet>
      <dgm:spPr/>
      <dgm:t>
        <a:bodyPr/>
        <a:lstStyle/>
        <a:p>
          <a:endParaRPr lang="en-US"/>
        </a:p>
      </dgm:t>
    </dgm:pt>
    <dgm:pt modelId="{4101A5B2-E843-44F4-A5AB-97E40275DB63}" type="pres">
      <dgm:prSet presAssocID="{22E7B646-B5B8-4043-8DBB-BA76ADB1149A}" presName="hierRoot1" presStyleCnt="0"/>
      <dgm:spPr/>
    </dgm:pt>
    <dgm:pt modelId="{4AA6E03B-2756-4B23-AD7F-E41BC08DEC42}" type="pres">
      <dgm:prSet presAssocID="{22E7B646-B5B8-4043-8DBB-BA76ADB1149A}" presName="composite" presStyleCnt="0"/>
      <dgm:spPr/>
    </dgm:pt>
    <dgm:pt modelId="{2135F8E8-0DC3-40DB-B557-643DF0191EEC}" type="pres">
      <dgm:prSet presAssocID="{22E7B646-B5B8-4043-8DBB-BA76ADB1149A}" presName="background" presStyleLbl="node0" presStyleIdx="0" presStyleCnt="1"/>
      <dgm:spPr>
        <a:noFill/>
      </dgm:spPr>
    </dgm:pt>
    <dgm:pt modelId="{D844560F-C29B-4CF0-9D04-BEA7936D9E82}" type="pres">
      <dgm:prSet presAssocID="{22E7B646-B5B8-4043-8DBB-BA76ADB1149A}" presName="text" presStyleLbl="fgAcc0" presStyleIdx="0" presStyleCnt="1" custScaleX="301474" custScaleY="112668" custLinFactNeighborX="-60750" custLinFactNeighborY="-2665">
        <dgm:presLayoutVars>
          <dgm:chPref val="3"/>
        </dgm:presLayoutVars>
      </dgm:prSet>
      <dgm:spPr>
        <a:prstGeom prst="bevel">
          <a:avLst/>
        </a:prstGeom>
      </dgm:spPr>
      <dgm:t>
        <a:bodyPr/>
        <a:lstStyle/>
        <a:p>
          <a:endParaRPr lang="en-US"/>
        </a:p>
      </dgm:t>
    </dgm:pt>
    <dgm:pt modelId="{0F696FC5-E45C-4BF7-8E98-34F05C0FDE28}" type="pres">
      <dgm:prSet presAssocID="{22E7B646-B5B8-4043-8DBB-BA76ADB1149A}" presName="hierChild2" presStyleCnt="0"/>
      <dgm:spPr/>
    </dgm:pt>
    <dgm:pt modelId="{BC99B25B-0DA5-4D75-B87F-771CA2A514D2}" type="pres">
      <dgm:prSet presAssocID="{24CBE7E0-E1E1-43DD-BB62-3695D674580A}" presName="Name10" presStyleLbl="parChTrans1D2" presStyleIdx="0" presStyleCnt="2"/>
      <dgm:spPr/>
      <dgm:t>
        <a:bodyPr/>
        <a:lstStyle/>
        <a:p>
          <a:endParaRPr lang="en-US"/>
        </a:p>
      </dgm:t>
    </dgm:pt>
    <dgm:pt modelId="{FEB35E28-5876-48E0-8D6C-799293F49B9B}" type="pres">
      <dgm:prSet presAssocID="{802A9D49-2100-44BB-8F57-3434F73A410B}" presName="hierRoot2" presStyleCnt="0"/>
      <dgm:spPr/>
    </dgm:pt>
    <dgm:pt modelId="{F9B62D7B-D99F-42F9-95E4-7C01F496C8F1}" type="pres">
      <dgm:prSet presAssocID="{802A9D49-2100-44BB-8F57-3434F73A410B}" presName="composite2" presStyleCnt="0"/>
      <dgm:spPr/>
    </dgm:pt>
    <dgm:pt modelId="{811CC357-B0CA-4C0E-A6BB-61DDAB06A69E}" type="pres">
      <dgm:prSet presAssocID="{802A9D49-2100-44BB-8F57-3434F73A410B}" presName="background2" presStyleLbl="node2" presStyleIdx="0" presStyleCnt="2"/>
      <dgm:spPr>
        <a:noFill/>
      </dgm:spPr>
    </dgm:pt>
    <dgm:pt modelId="{FF2D7867-937F-4C37-9C42-3FC957AA44FA}" type="pres">
      <dgm:prSet presAssocID="{802A9D49-2100-44BB-8F57-3434F73A410B}" presName="text2" presStyleLbl="fgAcc2" presStyleIdx="0" presStyleCnt="2" custScaleY="69378" custLinFactNeighborX="-19392" custLinFactNeighborY="1376">
        <dgm:presLayoutVars>
          <dgm:chPref val="3"/>
        </dgm:presLayoutVars>
      </dgm:prSet>
      <dgm:spPr>
        <a:prstGeom prst="snip2SameRect">
          <a:avLst/>
        </a:prstGeom>
      </dgm:spPr>
      <dgm:t>
        <a:bodyPr/>
        <a:lstStyle/>
        <a:p>
          <a:endParaRPr lang="en-US"/>
        </a:p>
      </dgm:t>
    </dgm:pt>
    <dgm:pt modelId="{EA6432C9-F9A5-41EF-8F92-907890915D6D}" type="pres">
      <dgm:prSet presAssocID="{802A9D49-2100-44BB-8F57-3434F73A410B}" presName="hierChild3" presStyleCnt="0"/>
      <dgm:spPr/>
    </dgm:pt>
    <dgm:pt modelId="{8AE5FB2E-D3AE-4A07-8B2B-E242BBBF7432}" type="pres">
      <dgm:prSet presAssocID="{FEAEC770-9BD5-412C-BD57-1B39BDD06AFA}" presName="Name17" presStyleLbl="parChTrans1D3" presStyleIdx="0" presStyleCnt="4"/>
      <dgm:spPr/>
      <dgm:t>
        <a:bodyPr/>
        <a:lstStyle/>
        <a:p>
          <a:endParaRPr lang="en-US"/>
        </a:p>
      </dgm:t>
    </dgm:pt>
    <dgm:pt modelId="{8784BCA3-5CBD-4C68-9B04-03DC1429EA2B}" type="pres">
      <dgm:prSet presAssocID="{9B60DAD1-8582-4BBA-B6F9-2FB02463ED55}" presName="hierRoot3" presStyleCnt="0"/>
      <dgm:spPr/>
    </dgm:pt>
    <dgm:pt modelId="{182AA8A4-64B7-40BC-B82F-365AF77D3D92}" type="pres">
      <dgm:prSet presAssocID="{9B60DAD1-8582-4BBA-B6F9-2FB02463ED55}" presName="composite3" presStyleCnt="0"/>
      <dgm:spPr/>
    </dgm:pt>
    <dgm:pt modelId="{4775711E-E283-447E-9B07-0444065CACEE}" type="pres">
      <dgm:prSet presAssocID="{9B60DAD1-8582-4BBA-B6F9-2FB02463ED55}" presName="background3" presStyleLbl="node3" presStyleIdx="0" presStyleCnt="4"/>
      <dgm:spPr>
        <a:noFill/>
      </dgm:spPr>
    </dgm:pt>
    <dgm:pt modelId="{A699BA20-C43C-499E-A00B-B68E3E923A25}" type="pres">
      <dgm:prSet presAssocID="{9B60DAD1-8582-4BBA-B6F9-2FB02463ED55}" presName="text3" presStyleLbl="fgAcc3" presStyleIdx="0" presStyleCnt="4" custScaleX="95747" custScaleY="270797" custLinFactNeighborX="-2302" custLinFactNeighborY="14786">
        <dgm:presLayoutVars>
          <dgm:chPref val="3"/>
        </dgm:presLayoutVars>
      </dgm:prSet>
      <dgm:spPr/>
      <dgm:t>
        <a:bodyPr/>
        <a:lstStyle/>
        <a:p>
          <a:endParaRPr lang="en-US"/>
        </a:p>
      </dgm:t>
    </dgm:pt>
    <dgm:pt modelId="{94D49CD5-B930-4573-8429-8F77AE90977E}" type="pres">
      <dgm:prSet presAssocID="{9B60DAD1-8582-4BBA-B6F9-2FB02463ED55}" presName="hierChild4" presStyleCnt="0"/>
      <dgm:spPr/>
    </dgm:pt>
    <dgm:pt modelId="{D2B3A38B-513A-42D8-B47C-A94EE0AC147C}" type="pres">
      <dgm:prSet presAssocID="{1AC49D10-936D-4B9D-B536-380309ED474C}" presName="Name17" presStyleLbl="parChTrans1D3" presStyleIdx="1" presStyleCnt="4"/>
      <dgm:spPr/>
      <dgm:t>
        <a:bodyPr/>
        <a:lstStyle/>
        <a:p>
          <a:endParaRPr lang="en-US"/>
        </a:p>
      </dgm:t>
    </dgm:pt>
    <dgm:pt modelId="{DB6F7EF1-63E1-48F8-BA0C-546326B377B9}" type="pres">
      <dgm:prSet presAssocID="{37E1A1CA-FDC0-4EE5-B3D6-FDC9211BE333}" presName="hierRoot3" presStyleCnt="0"/>
      <dgm:spPr/>
    </dgm:pt>
    <dgm:pt modelId="{5140F88D-D1A6-4ACC-A1D7-86F2C1C2F287}" type="pres">
      <dgm:prSet presAssocID="{37E1A1CA-FDC0-4EE5-B3D6-FDC9211BE333}" presName="composite3" presStyleCnt="0"/>
      <dgm:spPr/>
    </dgm:pt>
    <dgm:pt modelId="{5C6E5F10-CD0D-40CB-82A5-22C5434EC19C}" type="pres">
      <dgm:prSet presAssocID="{37E1A1CA-FDC0-4EE5-B3D6-FDC9211BE333}" presName="background3" presStyleLbl="node3" presStyleIdx="1" presStyleCnt="4"/>
      <dgm:spPr>
        <a:noFill/>
      </dgm:spPr>
    </dgm:pt>
    <dgm:pt modelId="{39B20027-746F-4376-A776-404E2F06B00D}" type="pres">
      <dgm:prSet presAssocID="{37E1A1CA-FDC0-4EE5-B3D6-FDC9211BE333}" presName="text3" presStyleLbl="fgAcc3" presStyleIdx="1" presStyleCnt="4" custScaleX="96201" custScaleY="267569" custLinFactNeighborX="-20486" custLinFactNeighborY="10922">
        <dgm:presLayoutVars>
          <dgm:chPref val="3"/>
        </dgm:presLayoutVars>
      </dgm:prSet>
      <dgm:spPr/>
      <dgm:t>
        <a:bodyPr/>
        <a:lstStyle/>
        <a:p>
          <a:endParaRPr lang="en-US"/>
        </a:p>
      </dgm:t>
    </dgm:pt>
    <dgm:pt modelId="{6C8B60A2-6D39-46FC-84C6-8D085024C3DE}" type="pres">
      <dgm:prSet presAssocID="{37E1A1CA-FDC0-4EE5-B3D6-FDC9211BE333}" presName="hierChild4" presStyleCnt="0"/>
      <dgm:spPr/>
    </dgm:pt>
    <dgm:pt modelId="{DCE1F27C-3EB9-4537-81AB-60F3AE8B6709}" type="pres">
      <dgm:prSet presAssocID="{FE8E3356-345F-4FB6-A817-BC6CD02CA330}" presName="Name17" presStyleLbl="parChTrans1D3" presStyleIdx="2" presStyleCnt="4"/>
      <dgm:spPr/>
      <dgm:t>
        <a:bodyPr/>
        <a:lstStyle/>
        <a:p>
          <a:endParaRPr lang="en-US"/>
        </a:p>
      </dgm:t>
    </dgm:pt>
    <dgm:pt modelId="{3E7B4049-05B8-4E3A-8367-BE39213F6280}" type="pres">
      <dgm:prSet presAssocID="{3B0B77C3-18D4-44DE-956C-0A122DC878C5}" presName="hierRoot3" presStyleCnt="0"/>
      <dgm:spPr/>
    </dgm:pt>
    <dgm:pt modelId="{D4ADDBA5-FA62-4916-8FA2-17C524DE149D}" type="pres">
      <dgm:prSet presAssocID="{3B0B77C3-18D4-44DE-956C-0A122DC878C5}" presName="composite3" presStyleCnt="0"/>
      <dgm:spPr/>
    </dgm:pt>
    <dgm:pt modelId="{F88E010F-EB27-4965-82ED-D2E190D143BC}" type="pres">
      <dgm:prSet presAssocID="{3B0B77C3-18D4-44DE-956C-0A122DC878C5}" presName="background3" presStyleLbl="node3" presStyleIdx="2" presStyleCnt="4"/>
      <dgm:spPr>
        <a:noFill/>
      </dgm:spPr>
    </dgm:pt>
    <dgm:pt modelId="{B8988A23-CE60-4C6F-91EC-57DBB88DA681}" type="pres">
      <dgm:prSet presAssocID="{3B0B77C3-18D4-44DE-956C-0A122DC878C5}" presName="text3" presStyleLbl="fgAcc3" presStyleIdx="2" presStyleCnt="4" custScaleX="104064" custScaleY="265811" custLinFactNeighborX="-27460" custLinFactNeighborY="13939">
        <dgm:presLayoutVars>
          <dgm:chPref val="3"/>
        </dgm:presLayoutVars>
      </dgm:prSet>
      <dgm:spPr/>
      <dgm:t>
        <a:bodyPr/>
        <a:lstStyle/>
        <a:p>
          <a:endParaRPr lang="en-US"/>
        </a:p>
      </dgm:t>
    </dgm:pt>
    <dgm:pt modelId="{40B90026-CE02-43A9-B8B8-5852350259BD}" type="pres">
      <dgm:prSet presAssocID="{3B0B77C3-18D4-44DE-956C-0A122DC878C5}" presName="hierChild4" presStyleCnt="0"/>
      <dgm:spPr/>
    </dgm:pt>
    <dgm:pt modelId="{F8B6B722-0707-47D0-B341-AA50F31A18DA}" type="pres">
      <dgm:prSet presAssocID="{38E04E12-16F9-4067-BEFE-864D279E71A9}" presName="Name10" presStyleLbl="parChTrans1D2" presStyleIdx="1" presStyleCnt="2"/>
      <dgm:spPr/>
      <dgm:t>
        <a:bodyPr/>
        <a:lstStyle/>
        <a:p>
          <a:endParaRPr lang="en-US"/>
        </a:p>
      </dgm:t>
    </dgm:pt>
    <dgm:pt modelId="{68977AFA-26F7-47A8-A222-3F12F21F1228}" type="pres">
      <dgm:prSet presAssocID="{3AEB051B-0BC4-4E86-8D44-3B0C99D19538}" presName="hierRoot2" presStyleCnt="0"/>
      <dgm:spPr/>
    </dgm:pt>
    <dgm:pt modelId="{73536E34-1B46-422C-B7F0-7A6DC471A525}" type="pres">
      <dgm:prSet presAssocID="{3AEB051B-0BC4-4E86-8D44-3B0C99D19538}" presName="composite2" presStyleCnt="0"/>
      <dgm:spPr/>
    </dgm:pt>
    <dgm:pt modelId="{F71AE918-DC24-4A2E-96BB-DF68DF3478E0}" type="pres">
      <dgm:prSet presAssocID="{3AEB051B-0BC4-4E86-8D44-3B0C99D19538}" presName="background2" presStyleLbl="node2" presStyleIdx="1" presStyleCnt="2"/>
      <dgm:spPr>
        <a:noFill/>
      </dgm:spPr>
    </dgm:pt>
    <dgm:pt modelId="{75FF26F2-491E-4FF8-9FCC-6F360103DEFD}" type="pres">
      <dgm:prSet presAssocID="{3AEB051B-0BC4-4E86-8D44-3B0C99D19538}" presName="text2" presStyleLbl="fgAcc2" presStyleIdx="1" presStyleCnt="2" custScaleX="121670" custScaleY="72420" custLinFactNeighborX="-16164" custLinFactNeighborY="-4773">
        <dgm:presLayoutVars>
          <dgm:chPref val="3"/>
        </dgm:presLayoutVars>
      </dgm:prSet>
      <dgm:spPr>
        <a:prstGeom prst="snip2SameRect">
          <a:avLst/>
        </a:prstGeom>
      </dgm:spPr>
      <dgm:t>
        <a:bodyPr/>
        <a:lstStyle/>
        <a:p>
          <a:endParaRPr lang="en-US"/>
        </a:p>
      </dgm:t>
    </dgm:pt>
    <dgm:pt modelId="{C7E81CEB-694E-49D5-A099-1CB4ACF34F18}" type="pres">
      <dgm:prSet presAssocID="{3AEB051B-0BC4-4E86-8D44-3B0C99D19538}" presName="hierChild3" presStyleCnt="0"/>
      <dgm:spPr/>
    </dgm:pt>
    <dgm:pt modelId="{FC30D642-7575-4312-9B35-5C78360F3360}" type="pres">
      <dgm:prSet presAssocID="{08C2F79C-3E13-4DC9-9339-897AB694092C}" presName="Name17" presStyleLbl="parChTrans1D3" presStyleIdx="3" presStyleCnt="4"/>
      <dgm:spPr/>
      <dgm:t>
        <a:bodyPr/>
        <a:lstStyle/>
        <a:p>
          <a:endParaRPr lang="en-US"/>
        </a:p>
      </dgm:t>
    </dgm:pt>
    <dgm:pt modelId="{0152FA39-BF77-4F5A-BDB3-B8A25D0415C8}" type="pres">
      <dgm:prSet presAssocID="{8B5B423F-B443-421D-943F-A7E646ACD41F}" presName="hierRoot3" presStyleCnt="0"/>
      <dgm:spPr/>
    </dgm:pt>
    <dgm:pt modelId="{0D496691-7D13-4188-9D9A-1C53D51EF3EF}" type="pres">
      <dgm:prSet presAssocID="{8B5B423F-B443-421D-943F-A7E646ACD41F}" presName="composite3" presStyleCnt="0"/>
      <dgm:spPr/>
    </dgm:pt>
    <dgm:pt modelId="{9E846B23-569A-49B7-BFC6-D57FEC08859B}" type="pres">
      <dgm:prSet presAssocID="{8B5B423F-B443-421D-943F-A7E646ACD41F}" presName="background3" presStyleLbl="node3" presStyleIdx="3" presStyleCnt="4"/>
      <dgm:spPr>
        <a:noFill/>
      </dgm:spPr>
    </dgm:pt>
    <dgm:pt modelId="{B83411E1-9091-440A-8784-C59B46DBF60C}" type="pres">
      <dgm:prSet presAssocID="{8B5B423F-B443-421D-943F-A7E646ACD41F}" presName="text3" presStyleLbl="fgAcc3" presStyleIdx="3" presStyleCnt="4" custScaleX="82508" custScaleY="253542" custLinFactNeighborX="-15075" custLinFactNeighborY="10337">
        <dgm:presLayoutVars>
          <dgm:chPref val="3"/>
        </dgm:presLayoutVars>
      </dgm:prSet>
      <dgm:spPr>
        <a:prstGeom prst="foldedCorner">
          <a:avLst/>
        </a:prstGeom>
      </dgm:spPr>
      <dgm:t>
        <a:bodyPr/>
        <a:lstStyle/>
        <a:p>
          <a:endParaRPr lang="en-US"/>
        </a:p>
      </dgm:t>
    </dgm:pt>
    <dgm:pt modelId="{16D7043E-0F11-42D0-85C5-89DE8F918D82}" type="pres">
      <dgm:prSet presAssocID="{8B5B423F-B443-421D-943F-A7E646ACD41F}" presName="hierChild4" presStyleCnt="0"/>
      <dgm:spPr/>
    </dgm:pt>
  </dgm:ptLst>
  <dgm:cxnLst>
    <dgm:cxn modelId="{CBD7011D-EC76-4B3D-8548-B17FB9A40BBF}" type="presOf" srcId="{802A9D49-2100-44BB-8F57-3434F73A410B}" destId="{FF2D7867-937F-4C37-9C42-3FC957AA44FA}" srcOrd="0" destOrd="0" presId="urn:microsoft.com/office/officeart/2005/8/layout/hierarchy1"/>
    <dgm:cxn modelId="{411F785D-A407-468B-BF74-9913271ECA8D}" type="presOf" srcId="{3AEB051B-0BC4-4E86-8D44-3B0C99D19538}" destId="{75FF26F2-491E-4FF8-9FCC-6F360103DEFD}" srcOrd="0" destOrd="0" presId="urn:microsoft.com/office/officeart/2005/8/layout/hierarchy1"/>
    <dgm:cxn modelId="{C196E0F5-C49E-4266-BCB8-F679FC36AA6E}" type="presOf" srcId="{9B60DAD1-8582-4BBA-B6F9-2FB02463ED55}" destId="{A699BA20-C43C-499E-A00B-B68E3E923A25}" srcOrd="0" destOrd="0" presId="urn:microsoft.com/office/officeart/2005/8/layout/hierarchy1"/>
    <dgm:cxn modelId="{95B211AB-5712-4E07-A45C-8DB98E4836D1}" srcId="{3AEB051B-0BC4-4E86-8D44-3B0C99D19538}" destId="{8B5B423F-B443-421D-943F-A7E646ACD41F}" srcOrd="0" destOrd="0" parTransId="{08C2F79C-3E13-4DC9-9339-897AB694092C}" sibTransId="{562DF0C9-394F-4954-9832-CBEAB9D2D202}"/>
    <dgm:cxn modelId="{159DAD4A-13E9-4658-BD69-D66FE6F7CC1D}" srcId="{802A9D49-2100-44BB-8F57-3434F73A410B}" destId="{3B0B77C3-18D4-44DE-956C-0A122DC878C5}" srcOrd="2" destOrd="0" parTransId="{FE8E3356-345F-4FB6-A817-BC6CD02CA330}" sibTransId="{986E1B96-B372-492E-AAF8-45C0F0ECDC8D}"/>
    <dgm:cxn modelId="{976CC5FE-8B65-415B-B8A6-77D953F41D38}" srcId="{22E7B646-B5B8-4043-8DBB-BA76ADB1149A}" destId="{3AEB051B-0BC4-4E86-8D44-3B0C99D19538}" srcOrd="1" destOrd="0" parTransId="{38E04E12-16F9-4067-BEFE-864D279E71A9}" sibTransId="{76AC9E2E-7D87-467A-A950-14A3A2110DD1}"/>
    <dgm:cxn modelId="{3C1F4716-C17A-4D9C-AB39-A6BED667C201}" srcId="{802A9D49-2100-44BB-8F57-3434F73A410B}" destId="{37E1A1CA-FDC0-4EE5-B3D6-FDC9211BE333}" srcOrd="1" destOrd="0" parTransId="{1AC49D10-936D-4B9D-B536-380309ED474C}" sibTransId="{BBABE4C4-B2C7-42C0-97F0-04EF1D45A842}"/>
    <dgm:cxn modelId="{040F1FF7-480E-4AF1-8C21-669F733CB77B}" type="presOf" srcId="{FE8E3356-345F-4FB6-A817-BC6CD02CA330}" destId="{DCE1F27C-3EB9-4537-81AB-60F3AE8B6709}" srcOrd="0" destOrd="0" presId="urn:microsoft.com/office/officeart/2005/8/layout/hierarchy1"/>
    <dgm:cxn modelId="{E81A1535-2F09-4C48-B39E-31BC03B6BEF6}" type="presOf" srcId="{37E1A1CA-FDC0-4EE5-B3D6-FDC9211BE333}" destId="{39B20027-746F-4376-A776-404E2F06B00D}" srcOrd="0" destOrd="0" presId="urn:microsoft.com/office/officeart/2005/8/layout/hierarchy1"/>
    <dgm:cxn modelId="{F889279B-5C5F-4F78-A704-4C0112F687D7}" srcId="{22E7B646-B5B8-4043-8DBB-BA76ADB1149A}" destId="{802A9D49-2100-44BB-8F57-3434F73A410B}" srcOrd="0" destOrd="0" parTransId="{24CBE7E0-E1E1-43DD-BB62-3695D674580A}" sibTransId="{CB8DACCF-23B2-445E-938B-F6095D3E642E}"/>
    <dgm:cxn modelId="{58BCEF2A-C1EA-45E5-9462-0483A92C88A3}" type="presOf" srcId="{FEAEC770-9BD5-412C-BD57-1B39BDD06AFA}" destId="{8AE5FB2E-D3AE-4A07-8B2B-E242BBBF7432}" srcOrd="0" destOrd="0" presId="urn:microsoft.com/office/officeart/2005/8/layout/hierarchy1"/>
    <dgm:cxn modelId="{714C4E2C-9C15-471E-A6B9-8317A737D010}" type="presOf" srcId="{8B5B423F-B443-421D-943F-A7E646ACD41F}" destId="{B83411E1-9091-440A-8784-C59B46DBF60C}" srcOrd="0" destOrd="0" presId="urn:microsoft.com/office/officeart/2005/8/layout/hierarchy1"/>
    <dgm:cxn modelId="{EE490957-239C-4D84-B9A7-9304EBD61014}" srcId="{78C1FAD7-69DA-439D-8B95-5EDA25558F67}" destId="{22E7B646-B5B8-4043-8DBB-BA76ADB1149A}" srcOrd="0" destOrd="0" parTransId="{7454994E-51AB-437A-A20B-1BD9EE2A4FC8}" sibTransId="{6BC2912D-8F46-4398-9D71-9FF7B6552D25}"/>
    <dgm:cxn modelId="{4AA3C981-D5A9-4F5A-9819-327C2B524391}" srcId="{802A9D49-2100-44BB-8F57-3434F73A410B}" destId="{9B60DAD1-8582-4BBA-B6F9-2FB02463ED55}" srcOrd="0" destOrd="0" parTransId="{FEAEC770-9BD5-412C-BD57-1B39BDD06AFA}" sibTransId="{5FFA0740-EF61-4C24-A7BA-F592BB920404}"/>
    <dgm:cxn modelId="{C0DBD4EE-8795-4041-B7DE-A19AEFC912A6}" type="presOf" srcId="{08C2F79C-3E13-4DC9-9339-897AB694092C}" destId="{FC30D642-7575-4312-9B35-5C78360F3360}" srcOrd="0" destOrd="0" presId="urn:microsoft.com/office/officeart/2005/8/layout/hierarchy1"/>
    <dgm:cxn modelId="{8D109316-FDC5-480D-A28B-45897DEA9598}" type="presOf" srcId="{1AC49D10-936D-4B9D-B536-380309ED474C}" destId="{D2B3A38B-513A-42D8-B47C-A94EE0AC147C}" srcOrd="0" destOrd="0" presId="urn:microsoft.com/office/officeart/2005/8/layout/hierarchy1"/>
    <dgm:cxn modelId="{BD3E16D1-7065-4EF9-AE05-AB3335FC90BB}" type="presOf" srcId="{24CBE7E0-E1E1-43DD-BB62-3695D674580A}" destId="{BC99B25B-0DA5-4D75-B87F-771CA2A514D2}" srcOrd="0" destOrd="0" presId="urn:microsoft.com/office/officeart/2005/8/layout/hierarchy1"/>
    <dgm:cxn modelId="{E0AB8F85-737C-4D5E-9A3F-E06969A69491}" type="presOf" srcId="{38E04E12-16F9-4067-BEFE-864D279E71A9}" destId="{F8B6B722-0707-47D0-B341-AA50F31A18DA}" srcOrd="0" destOrd="0" presId="urn:microsoft.com/office/officeart/2005/8/layout/hierarchy1"/>
    <dgm:cxn modelId="{307D80B7-7036-4056-BA1F-B9921EE8FEC6}" type="presOf" srcId="{22E7B646-B5B8-4043-8DBB-BA76ADB1149A}" destId="{D844560F-C29B-4CF0-9D04-BEA7936D9E82}" srcOrd="0" destOrd="0" presId="urn:microsoft.com/office/officeart/2005/8/layout/hierarchy1"/>
    <dgm:cxn modelId="{57C14D42-F93C-4911-B2BF-ACAF7B26776F}" type="presOf" srcId="{3B0B77C3-18D4-44DE-956C-0A122DC878C5}" destId="{B8988A23-CE60-4C6F-91EC-57DBB88DA681}" srcOrd="0" destOrd="0" presId="urn:microsoft.com/office/officeart/2005/8/layout/hierarchy1"/>
    <dgm:cxn modelId="{76CFEC0D-67A2-4411-B736-B1B914CF408D}" type="presOf" srcId="{78C1FAD7-69DA-439D-8B95-5EDA25558F67}" destId="{BE689981-7813-4E35-B0A6-CA656268B1DA}" srcOrd="0" destOrd="0" presId="urn:microsoft.com/office/officeart/2005/8/layout/hierarchy1"/>
    <dgm:cxn modelId="{77EB0887-7F35-40F8-AA2D-990DEAFDFE69}" type="presParOf" srcId="{BE689981-7813-4E35-B0A6-CA656268B1DA}" destId="{4101A5B2-E843-44F4-A5AB-97E40275DB63}" srcOrd="0" destOrd="0" presId="urn:microsoft.com/office/officeart/2005/8/layout/hierarchy1"/>
    <dgm:cxn modelId="{8C8524F5-4BBA-4654-816D-9554D5C8B88F}" type="presParOf" srcId="{4101A5B2-E843-44F4-A5AB-97E40275DB63}" destId="{4AA6E03B-2756-4B23-AD7F-E41BC08DEC42}" srcOrd="0" destOrd="0" presId="urn:microsoft.com/office/officeart/2005/8/layout/hierarchy1"/>
    <dgm:cxn modelId="{A705F261-810D-47D5-90A9-48CE8DFE6220}" type="presParOf" srcId="{4AA6E03B-2756-4B23-AD7F-E41BC08DEC42}" destId="{2135F8E8-0DC3-40DB-B557-643DF0191EEC}" srcOrd="0" destOrd="0" presId="urn:microsoft.com/office/officeart/2005/8/layout/hierarchy1"/>
    <dgm:cxn modelId="{DE1F19A2-5417-4FBB-9BC7-97E091B4415C}" type="presParOf" srcId="{4AA6E03B-2756-4B23-AD7F-E41BC08DEC42}" destId="{D844560F-C29B-4CF0-9D04-BEA7936D9E82}" srcOrd="1" destOrd="0" presId="urn:microsoft.com/office/officeart/2005/8/layout/hierarchy1"/>
    <dgm:cxn modelId="{6E64ACCB-CCCF-430F-988E-97DABC0690E7}" type="presParOf" srcId="{4101A5B2-E843-44F4-A5AB-97E40275DB63}" destId="{0F696FC5-E45C-4BF7-8E98-34F05C0FDE28}" srcOrd="1" destOrd="0" presId="urn:microsoft.com/office/officeart/2005/8/layout/hierarchy1"/>
    <dgm:cxn modelId="{DAB3D178-BB38-4CBC-8650-45BAF833333E}" type="presParOf" srcId="{0F696FC5-E45C-4BF7-8E98-34F05C0FDE28}" destId="{BC99B25B-0DA5-4D75-B87F-771CA2A514D2}" srcOrd="0" destOrd="0" presId="urn:microsoft.com/office/officeart/2005/8/layout/hierarchy1"/>
    <dgm:cxn modelId="{C5FB5AA3-5242-48CA-9F5C-32D53CD63782}" type="presParOf" srcId="{0F696FC5-E45C-4BF7-8E98-34F05C0FDE28}" destId="{FEB35E28-5876-48E0-8D6C-799293F49B9B}" srcOrd="1" destOrd="0" presId="urn:microsoft.com/office/officeart/2005/8/layout/hierarchy1"/>
    <dgm:cxn modelId="{B3A50BBD-1753-4E63-96CE-BABF89AF863B}" type="presParOf" srcId="{FEB35E28-5876-48E0-8D6C-799293F49B9B}" destId="{F9B62D7B-D99F-42F9-95E4-7C01F496C8F1}" srcOrd="0" destOrd="0" presId="urn:microsoft.com/office/officeart/2005/8/layout/hierarchy1"/>
    <dgm:cxn modelId="{8AE77A5C-F91F-411B-9871-2B909B59219C}" type="presParOf" srcId="{F9B62D7B-D99F-42F9-95E4-7C01F496C8F1}" destId="{811CC357-B0CA-4C0E-A6BB-61DDAB06A69E}" srcOrd="0" destOrd="0" presId="urn:microsoft.com/office/officeart/2005/8/layout/hierarchy1"/>
    <dgm:cxn modelId="{9A44F2DE-D0AC-435F-BF95-C91FEF0AE44D}" type="presParOf" srcId="{F9B62D7B-D99F-42F9-95E4-7C01F496C8F1}" destId="{FF2D7867-937F-4C37-9C42-3FC957AA44FA}" srcOrd="1" destOrd="0" presId="urn:microsoft.com/office/officeart/2005/8/layout/hierarchy1"/>
    <dgm:cxn modelId="{0F2E43A0-FFB2-4E12-8771-676EA0AB2D35}" type="presParOf" srcId="{FEB35E28-5876-48E0-8D6C-799293F49B9B}" destId="{EA6432C9-F9A5-41EF-8F92-907890915D6D}" srcOrd="1" destOrd="0" presId="urn:microsoft.com/office/officeart/2005/8/layout/hierarchy1"/>
    <dgm:cxn modelId="{52D5645E-AA60-4ED1-8C70-ACD238FEF2EA}" type="presParOf" srcId="{EA6432C9-F9A5-41EF-8F92-907890915D6D}" destId="{8AE5FB2E-D3AE-4A07-8B2B-E242BBBF7432}" srcOrd="0" destOrd="0" presId="urn:microsoft.com/office/officeart/2005/8/layout/hierarchy1"/>
    <dgm:cxn modelId="{A4212964-89D3-4BBF-8761-DB566D32C7C2}" type="presParOf" srcId="{EA6432C9-F9A5-41EF-8F92-907890915D6D}" destId="{8784BCA3-5CBD-4C68-9B04-03DC1429EA2B}" srcOrd="1" destOrd="0" presId="urn:microsoft.com/office/officeart/2005/8/layout/hierarchy1"/>
    <dgm:cxn modelId="{B1AD37D9-1B1D-4528-B888-F3501E1D119E}" type="presParOf" srcId="{8784BCA3-5CBD-4C68-9B04-03DC1429EA2B}" destId="{182AA8A4-64B7-40BC-B82F-365AF77D3D92}" srcOrd="0" destOrd="0" presId="urn:microsoft.com/office/officeart/2005/8/layout/hierarchy1"/>
    <dgm:cxn modelId="{34413E55-E1A9-4DE4-A6EF-FCCDC9810115}" type="presParOf" srcId="{182AA8A4-64B7-40BC-B82F-365AF77D3D92}" destId="{4775711E-E283-447E-9B07-0444065CACEE}" srcOrd="0" destOrd="0" presId="urn:microsoft.com/office/officeart/2005/8/layout/hierarchy1"/>
    <dgm:cxn modelId="{E993F5C6-5C55-4506-A68A-EBC522A5E32E}" type="presParOf" srcId="{182AA8A4-64B7-40BC-B82F-365AF77D3D92}" destId="{A699BA20-C43C-499E-A00B-B68E3E923A25}" srcOrd="1" destOrd="0" presId="urn:microsoft.com/office/officeart/2005/8/layout/hierarchy1"/>
    <dgm:cxn modelId="{6A7D77BD-1A15-45A6-B05F-7DC1C0C54D45}" type="presParOf" srcId="{8784BCA3-5CBD-4C68-9B04-03DC1429EA2B}" destId="{94D49CD5-B930-4573-8429-8F77AE90977E}" srcOrd="1" destOrd="0" presId="urn:microsoft.com/office/officeart/2005/8/layout/hierarchy1"/>
    <dgm:cxn modelId="{74B6A6DB-0773-4E24-9F96-3DB956E0F379}" type="presParOf" srcId="{EA6432C9-F9A5-41EF-8F92-907890915D6D}" destId="{D2B3A38B-513A-42D8-B47C-A94EE0AC147C}" srcOrd="2" destOrd="0" presId="urn:microsoft.com/office/officeart/2005/8/layout/hierarchy1"/>
    <dgm:cxn modelId="{FE8F0750-27AF-4879-9ACC-22E436FDDB58}" type="presParOf" srcId="{EA6432C9-F9A5-41EF-8F92-907890915D6D}" destId="{DB6F7EF1-63E1-48F8-BA0C-546326B377B9}" srcOrd="3" destOrd="0" presId="urn:microsoft.com/office/officeart/2005/8/layout/hierarchy1"/>
    <dgm:cxn modelId="{49A5A86C-0494-4801-99CB-BC761F617453}" type="presParOf" srcId="{DB6F7EF1-63E1-48F8-BA0C-546326B377B9}" destId="{5140F88D-D1A6-4ACC-A1D7-86F2C1C2F287}" srcOrd="0" destOrd="0" presId="urn:microsoft.com/office/officeart/2005/8/layout/hierarchy1"/>
    <dgm:cxn modelId="{2D3808AB-2DB9-4BB5-9260-D67E4786EA62}" type="presParOf" srcId="{5140F88D-D1A6-4ACC-A1D7-86F2C1C2F287}" destId="{5C6E5F10-CD0D-40CB-82A5-22C5434EC19C}" srcOrd="0" destOrd="0" presId="urn:microsoft.com/office/officeart/2005/8/layout/hierarchy1"/>
    <dgm:cxn modelId="{FEDF1805-FCBF-4B0C-A99E-3471E753F00E}" type="presParOf" srcId="{5140F88D-D1A6-4ACC-A1D7-86F2C1C2F287}" destId="{39B20027-746F-4376-A776-404E2F06B00D}" srcOrd="1" destOrd="0" presId="urn:microsoft.com/office/officeart/2005/8/layout/hierarchy1"/>
    <dgm:cxn modelId="{98103748-610C-4314-81B7-AEB357470BE1}" type="presParOf" srcId="{DB6F7EF1-63E1-48F8-BA0C-546326B377B9}" destId="{6C8B60A2-6D39-46FC-84C6-8D085024C3DE}" srcOrd="1" destOrd="0" presId="urn:microsoft.com/office/officeart/2005/8/layout/hierarchy1"/>
    <dgm:cxn modelId="{0214770B-E4AF-4138-8F3A-FF042D71F416}" type="presParOf" srcId="{EA6432C9-F9A5-41EF-8F92-907890915D6D}" destId="{DCE1F27C-3EB9-4537-81AB-60F3AE8B6709}" srcOrd="4" destOrd="0" presId="urn:microsoft.com/office/officeart/2005/8/layout/hierarchy1"/>
    <dgm:cxn modelId="{363C99BF-3977-455D-A7E8-324AF2F1DC35}" type="presParOf" srcId="{EA6432C9-F9A5-41EF-8F92-907890915D6D}" destId="{3E7B4049-05B8-4E3A-8367-BE39213F6280}" srcOrd="5" destOrd="0" presId="urn:microsoft.com/office/officeart/2005/8/layout/hierarchy1"/>
    <dgm:cxn modelId="{2C2C9E63-8823-4057-832C-21380AA82E49}" type="presParOf" srcId="{3E7B4049-05B8-4E3A-8367-BE39213F6280}" destId="{D4ADDBA5-FA62-4916-8FA2-17C524DE149D}" srcOrd="0" destOrd="0" presId="urn:microsoft.com/office/officeart/2005/8/layout/hierarchy1"/>
    <dgm:cxn modelId="{C5F42818-7EBB-42D1-A469-F38C8DBF3930}" type="presParOf" srcId="{D4ADDBA5-FA62-4916-8FA2-17C524DE149D}" destId="{F88E010F-EB27-4965-82ED-D2E190D143BC}" srcOrd="0" destOrd="0" presId="urn:microsoft.com/office/officeart/2005/8/layout/hierarchy1"/>
    <dgm:cxn modelId="{3713C96C-54F3-4F87-8AB8-98A5C730E9D0}" type="presParOf" srcId="{D4ADDBA5-FA62-4916-8FA2-17C524DE149D}" destId="{B8988A23-CE60-4C6F-91EC-57DBB88DA681}" srcOrd="1" destOrd="0" presId="urn:microsoft.com/office/officeart/2005/8/layout/hierarchy1"/>
    <dgm:cxn modelId="{C489F149-782D-41EE-BAED-EB92E20976A3}" type="presParOf" srcId="{3E7B4049-05B8-4E3A-8367-BE39213F6280}" destId="{40B90026-CE02-43A9-B8B8-5852350259BD}" srcOrd="1" destOrd="0" presId="urn:microsoft.com/office/officeart/2005/8/layout/hierarchy1"/>
    <dgm:cxn modelId="{B6378A96-0D1C-4E98-8A32-3B0C1CF9A709}" type="presParOf" srcId="{0F696FC5-E45C-4BF7-8E98-34F05C0FDE28}" destId="{F8B6B722-0707-47D0-B341-AA50F31A18DA}" srcOrd="2" destOrd="0" presId="urn:microsoft.com/office/officeart/2005/8/layout/hierarchy1"/>
    <dgm:cxn modelId="{5722F61B-CFCC-4A9E-B9C2-BFEFF53D9094}" type="presParOf" srcId="{0F696FC5-E45C-4BF7-8E98-34F05C0FDE28}" destId="{68977AFA-26F7-47A8-A222-3F12F21F1228}" srcOrd="3" destOrd="0" presId="urn:microsoft.com/office/officeart/2005/8/layout/hierarchy1"/>
    <dgm:cxn modelId="{D87F2EFF-1286-4A41-A1B8-A02FF7C05559}" type="presParOf" srcId="{68977AFA-26F7-47A8-A222-3F12F21F1228}" destId="{73536E34-1B46-422C-B7F0-7A6DC471A525}" srcOrd="0" destOrd="0" presId="urn:microsoft.com/office/officeart/2005/8/layout/hierarchy1"/>
    <dgm:cxn modelId="{5CA15162-4087-4B66-B0CE-560D6F000FC0}" type="presParOf" srcId="{73536E34-1B46-422C-B7F0-7A6DC471A525}" destId="{F71AE918-DC24-4A2E-96BB-DF68DF3478E0}" srcOrd="0" destOrd="0" presId="urn:microsoft.com/office/officeart/2005/8/layout/hierarchy1"/>
    <dgm:cxn modelId="{D9BB04AE-6D6A-44C4-B1AA-9A6E9456CE3C}" type="presParOf" srcId="{73536E34-1B46-422C-B7F0-7A6DC471A525}" destId="{75FF26F2-491E-4FF8-9FCC-6F360103DEFD}" srcOrd="1" destOrd="0" presId="urn:microsoft.com/office/officeart/2005/8/layout/hierarchy1"/>
    <dgm:cxn modelId="{9983A4A5-6EFD-445C-97B4-0E8FC6147EBD}" type="presParOf" srcId="{68977AFA-26F7-47A8-A222-3F12F21F1228}" destId="{C7E81CEB-694E-49D5-A099-1CB4ACF34F18}" srcOrd="1" destOrd="0" presId="urn:microsoft.com/office/officeart/2005/8/layout/hierarchy1"/>
    <dgm:cxn modelId="{4C09461C-F4E5-428D-8163-9DFB1260B0DB}" type="presParOf" srcId="{C7E81CEB-694E-49D5-A099-1CB4ACF34F18}" destId="{FC30D642-7575-4312-9B35-5C78360F3360}" srcOrd="0" destOrd="0" presId="urn:microsoft.com/office/officeart/2005/8/layout/hierarchy1"/>
    <dgm:cxn modelId="{F2DE0448-F9D6-4089-8F1C-A870711C7746}" type="presParOf" srcId="{C7E81CEB-694E-49D5-A099-1CB4ACF34F18}" destId="{0152FA39-BF77-4F5A-BDB3-B8A25D0415C8}" srcOrd="1" destOrd="0" presId="urn:microsoft.com/office/officeart/2005/8/layout/hierarchy1"/>
    <dgm:cxn modelId="{E5312967-8FC3-4A84-980E-86D6AFF3E036}" type="presParOf" srcId="{0152FA39-BF77-4F5A-BDB3-B8A25D0415C8}" destId="{0D496691-7D13-4188-9D9A-1C53D51EF3EF}" srcOrd="0" destOrd="0" presId="urn:microsoft.com/office/officeart/2005/8/layout/hierarchy1"/>
    <dgm:cxn modelId="{46B99C49-376C-4371-8DBD-A0835B13DA31}" type="presParOf" srcId="{0D496691-7D13-4188-9D9A-1C53D51EF3EF}" destId="{9E846B23-569A-49B7-BFC6-D57FEC08859B}" srcOrd="0" destOrd="0" presId="urn:microsoft.com/office/officeart/2005/8/layout/hierarchy1"/>
    <dgm:cxn modelId="{AC0C3994-D48D-41B6-BC83-F3FF2253AC6F}" type="presParOf" srcId="{0D496691-7D13-4188-9D9A-1C53D51EF3EF}" destId="{B83411E1-9091-440A-8784-C59B46DBF60C}" srcOrd="1" destOrd="0" presId="urn:microsoft.com/office/officeart/2005/8/layout/hierarchy1"/>
    <dgm:cxn modelId="{2CDC1CA8-8F39-45B7-806D-5A4CC6B93F16}" type="presParOf" srcId="{0152FA39-BF77-4F5A-BDB3-B8A25D0415C8}" destId="{16D7043E-0F11-42D0-85C5-89DE8F918D82}" srcOrd="1" destOrd="0" presId="urn:microsoft.com/office/officeart/2005/8/layout/hierarchy1"/>
  </dgm:cxnLst>
  <dgm:bg>
    <a:effectLst/>
  </dgm:bg>
  <dgm:whole>
    <a:ln cmpd="sng">
      <a:solidFill>
        <a:schemeClr val="accent1">
          <a:hueOff val="0"/>
          <a:satOff val="0"/>
          <a:lumOff val="0"/>
        </a:schemeClr>
      </a:solidFill>
    </a:ln>
  </dgm:whole>
</dgm:dataModel>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30-Jan-20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30-Jan-20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30-Jan-20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30-Jan-20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30-Jan-20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30-Jan-20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30-Jan-20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30-Jan-20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30-Jan-20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30-Jan-20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30-Jan-20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30-Jan-20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4" name="Subtitle 2"/>
          <p:cNvSpPr>
            <a:spLocks noGrp="1"/>
          </p:cNvSpPr>
          <p:nvPr>
            <p:ph type="ctrTitle"/>
          </p:nvPr>
        </p:nvSpPr>
        <p:spPr>
          <a:xfrm>
            <a:off x="685800" y="1143000"/>
            <a:ext cx="7772400" cy="4953000"/>
          </a:xfrm>
        </p:spPr>
        <p:txBody>
          <a:bodyPr>
            <a:normAutofit/>
          </a:bodyPr>
          <a:lstStyle/>
          <a:p>
            <a:r>
              <a:rPr lang="en-US" sz="6000" b="1" dirty="0" smtClean="0"/>
              <a:t>Types of Information Sources</a:t>
            </a:r>
            <a:r>
              <a:rPr lang="en-US" sz="6000" dirty="0" smtClean="0"/>
              <a:t/>
            </a:r>
            <a:br>
              <a:rPr lang="en-US" sz="6000" dirty="0" smtClean="0"/>
            </a:br>
            <a:r>
              <a:rPr lang="en-US" sz="6000" dirty="0" smtClean="0"/>
              <a:t> </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Autofit/>
          </a:bodyPr>
          <a:lstStyle/>
          <a:p>
            <a:r>
              <a:rPr lang="en-US" sz="3600" b="1" dirty="0" smtClean="0">
                <a:solidFill>
                  <a:srgbClr val="FF0000"/>
                </a:solidFill>
              </a:rPr>
              <a:t>Kinds of Primary Sources</a:t>
            </a:r>
            <a:endParaRPr lang="en-US" sz="3600" dirty="0" smtClean="0">
              <a:solidFill>
                <a:srgbClr val="FF0000"/>
              </a:solidFill>
            </a:endParaRPr>
          </a:p>
          <a:p>
            <a:r>
              <a:rPr lang="en-US" sz="3600" dirty="0" smtClean="0">
                <a:solidFill>
                  <a:srgbClr val="FF0000"/>
                </a:solidFill>
              </a:rPr>
              <a:t>a. 	Periodicals</a:t>
            </a:r>
          </a:p>
          <a:p>
            <a:r>
              <a:rPr lang="en-US" sz="3600" dirty="0" smtClean="0">
                <a:solidFill>
                  <a:srgbClr val="FF0000"/>
                </a:solidFill>
              </a:rPr>
              <a:t>b. 	Research reports</a:t>
            </a:r>
          </a:p>
          <a:p>
            <a:r>
              <a:rPr lang="en-US" sz="3600" dirty="0" smtClean="0">
                <a:solidFill>
                  <a:srgbClr val="FF0000"/>
                </a:solidFill>
              </a:rPr>
              <a:t>c. 	Conference documents</a:t>
            </a:r>
          </a:p>
          <a:p>
            <a:r>
              <a:rPr lang="en-US" sz="3600" dirty="0" smtClean="0">
                <a:solidFill>
                  <a:srgbClr val="FF0000"/>
                </a:solidFill>
              </a:rPr>
              <a:t>d. 	Patents</a:t>
            </a:r>
          </a:p>
          <a:p>
            <a:r>
              <a:rPr lang="en-US" sz="3600" dirty="0" smtClean="0">
                <a:solidFill>
                  <a:srgbClr val="FF0000"/>
                </a:solidFill>
              </a:rPr>
              <a:t>e. 	Standards and specifications</a:t>
            </a:r>
          </a:p>
          <a:p>
            <a:r>
              <a:rPr lang="en-US" sz="3600" dirty="0" smtClean="0">
                <a:solidFill>
                  <a:srgbClr val="FF0000"/>
                </a:solidFill>
              </a:rPr>
              <a:t>f. 	Thesis/Dissertations</a:t>
            </a:r>
          </a:p>
          <a:p>
            <a:r>
              <a:rPr lang="en-US" sz="3600" dirty="0" smtClean="0">
                <a:solidFill>
                  <a:srgbClr val="FF0000"/>
                </a:solidFill>
              </a:rPr>
              <a:t>g. 	Trade literature	</a:t>
            </a:r>
          </a:p>
          <a:p>
            <a:r>
              <a:rPr lang="en-US" sz="3600" dirty="0" smtClean="0">
                <a:solidFill>
                  <a:srgbClr val="FF0000"/>
                </a:solidFill>
              </a:rPr>
              <a:t>h. 	Un published documents</a:t>
            </a:r>
          </a:p>
          <a:p>
            <a:pPr algn="just"/>
            <a:endParaRPr lang="en-US" sz="4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itle 1"/>
          <p:cNvSpPr>
            <a:spLocks noGrp="1"/>
          </p:cNvSpPr>
          <p:nvPr>
            <p:ph idx="1"/>
          </p:nvPr>
        </p:nvSpPr>
        <p:spPr>
          <a:xfrm>
            <a:off x="457200" y="381000"/>
            <a:ext cx="8229600" cy="5745163"/>
          </a:xfrm>
        </p:spPr>
        <p:txBody>
          <a:bodyPr>
            <a:normAutofit fontScale="92500"/>
          </a:bodyPr>
          <a:lstStyle/>
          <a:p>
            <a:pPr>
              <a:buNone/>
            </a:pPr>
            <a:r>
              <a:rPr lang="en-US" sz="5400" b="1" dirty="0" smtClean="0"/>
              <a:t>I. PRIMARY SOURCES</a:t>
            </a:r>
            <a:endParaRPr lang="en-US" sz="5400" dirty="0" smtClean="0"/>
          </a:p>
          <a:p>
            <a:pPr>
              <a:buNone/>
            </a:pPr>
            <a:r>
              <a:rPr lang="en-US" sz="5400" dirty="0" smtClean="0"/>
              <a:t>	Primary sources are the first published records of original research and development activities. These represents the new knowledge and latest information.</a:t>
            </a:r>
            <a:endParaRPr lang="en-US" sz="5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itle 1"/>
          <p:cNvSpPr>
            <a:spLocks noGrp="1"/>
          </p:cNvSpPr>
          <p:nvPr>
            <p:ph idx="1"/>
          </p:nvPr>
        </p:nvSpPr>
        <p:spPr>
          <a:xfrm>
            <a:off x="381000" y="304800"/>
            <a:ext cx="8229600" cy="6172200"/>
          </a:xfrm>
        </p:spPr>
        <p:txBody>
          <a:bodyPr>
            <a:normAutofit/>
          </a:bodyPr>
          <a:lstStyle/>
          <a:p>
            <a:pPr>
              <a:buNone/>
            </a:pPr>
            <a:r>
              <a:rPr lang="en-US" sz="4000" b="1" dirty="0" smtClean="0"/>
              <a:t>Primary sources are most important for research. </a:t>
            </a:r>
          </a:p>
          <a:p>
            <a:pPr>
              <a:buNone/>
            </a:pPr>
            <a:r>
              <a:rPr lang="en-US" sz="4000" b="1" dirty="0" smtClean="0"/>
              <a:t>Primary sources are help the researcher in </a:t>
            </a:r>
          </a:p>
          <a:p>
            <a:pPr>
              <a:buNone/>
            </a:pPr>
            <a:r>
              <a:rPr lang="en-US" sz="4000" b="1" dirty="0" smtClean="0"/>
              <a:t>1.Keep themselves up-to-date and well informed of developments</a:t>
            </a:r>
          </a:p>
          <a:p>
            <a:pPr>
              <a:buNone/>
            </a:pPr>
            <a:r>
              <a:rPr lang="en-US" sz="4000" b="1" dirty="0" smtClean="0"/>
              <a:t>2.Avoid duplication in research</a:t>
            </a:r>
            <a:endParaRPr lang="en-US" sz="4000" dirty="0" smtClean="0"/>
          </a:p>
          <a:p>
            <a:pPr algn="ctr"/>
            <a:endParaRPr lang="en-US" sz="6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fontScale="62500" lnSpcReduction="20000"/>
          </a:bodyPr>
          <a:lstStyle/>
          <a:p>
            <a:pPr>
              <a:buNone/>
            </a:pPr>
            <a:r>
              <a:rPr lang="en-US" sz="5700" dirty="0" smtClean="0">
                <a:solidFill>
                  <a:srgbClr val="0070C0"/>
                </a:solidFill>
                <a:latin typeface="Arial Narrow" pitchFamily="34" charset="0"/>
                <a:ea typeface="SimSun-ExtB" pitchFamily="49" charset="-122"/>
              </a:rPr>
              <a:t>The following are the important primary sources.</a:t>
            </a:r>
          </a:p>
          <a:p>
            <a:r>
              <a:rPr lang="en-US" sz="6600" dirty="0" smtClean="0">
                <a:solidFill>
                  <a:srgbClr val="FF0000"/>
                </a:solidFill>
              </a:rPr>
              <a:t>a. 	Periodicals</a:t>
            </a:r>
          </a:p>
          <a:p>
            <a:r>
              <a:rPr lang="en-US" sz="6600" dirty="0" smtClean="0">
                <a:solidFill>
                  <a:srgbClr val="FF0000"/>
                </a:solidFill>
              </a:rPr>
              <a:t>b. 	Research reports</a:t>
            </a:r>
          </a:p>
          <a:p>
            <a:r>
              <a:rPr lang="en-US" sz="6600" dirty="0" smtClean="0">
                <a:solidFill>
                  <a:srgbClr val="FF0000"/>
                </a:solidFill>
              </a:rPr>
              <a:t>c. 	Conference documents</a:t>
            </a:r>
          </a:p>
          <a:p>
            <a:r>
              <a:rPr lang="en-US" sz="6600" dirty="0" smtClean="0">
                <a:solidFill>
                  <a:srgbClr val="FF0000"/>
                </a:solidFill>
              </a:rPr>
              <a:t>d. 	Patents</a:t>
            </a:r>
          </a:p>
          <a:p>
            <a:r>
              <a:rPr lang="en-US" sz="6600" dirty="0" smtClean="0">
                <a:solidFill>
                  <a:srgbClr val="FF0000"/>
                </a:solidFill>
              </a:rPr>
              <a:t>e. 	Standards and specifications</a:t>
            </a:r>
          </a:p>
          <a:p>
            <a:r>
              <a:rPr lang="en-US" sz="6600" dirty="0" smtClean="0">
                <a:solidFill>
                  <a:srgbClr val="FF0000"/>
                </a:solidFill>
              </a:rPr>
              <a:t>f. 	Thesis/Dissertations</a:t>
            </a:r>
          </a:p>
          <a:p>
            <a:r>
              <a:rPr lang="en-US" sz="6600" dirty="0" smtClean="0">
                <a:solidFill>
                  <a:srgbClr val="FF0000"/>
                </a:solidFill>
              </a:rPr>
              <a:t>g. 	Trade literature	</a:t>
            </a:r>
          </a:p>
          <a:p>
            <a:r>
              <a:rPr lang="en-US" sz="6600" dirty="0" smtClean="0">
                <a:solidFill>
                  <a:srgbClr val="FF0000"/>
                </a:solidFill>
              </a:rPr>
              <a:t>h. 	Un published documents</a:t>
            </a:r>
          </a:p>
          <a:p>
            <a:pPr>
              <a:buNone/>
            </a:pPr>
            <a:endParaRPr lang="en-US" sz="6600" dirty="0" smtClean="0">
              <a:latin typeface="Arial Narrow" pitchFamily="34" charset="0"/>
              <a:ea typeface="SimSun-ExtB" pitchFamily="49" charset="-122"/>
            </a:endParaRPr>
          </a:p>
          <a:p>
            <a:pPr>
              <a:buNone/>
            </a:pPr>
            <a:endParaRPr lang="en-US" sz="6600" dirty="0">
              <a:latin typeface="Arial Narrow" pitchFamily="34" charset="0"/>
              <a:ea typeface="SimSun-ExtB" pitchFamily="49"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19800"/>
          </a:xfrm>
        </p:spPr>
        <p:txBody>
          <a:bodyPr>
            <a:noAutofit/>
          </a:bodyPr>
          <a:lstStyle/>
          <a:p>
            <a:pPr marL="914400" indent="-914400">
              <a:buAutoNum type="alphaLcParenR"/>
            </a:pPr>
            <a:r>
              <a:rPr lang="en-US" sz="5400" dirty="0" smtClean="0"/>
              <a:t>Periodicals</a:t>
            </a:r>
          </a:p>
          <a:p>
            <a:pPr marL="914400" indent="-914400" algn="just">
              <a:buNone/>
            </a:pPr>
            <a:r>
              <a:rPr lang="en-US" sz="4000" dirty="0" smtClean="0">
                <a:solidFill>
                  <a:srgbClr val="FF0000"/>
                </a:solidFill>
              </a:rPr>
              <a:t>Periodical is the most important among all the primary sources</a:t>
            </a:r>
          </a:p>
          <a:p>
            <a:pPr marL="914400" indent="-914400" algn="just">
              <a:buNone/>
            </a:pPr>
            <a:r>
              <a:rPr lang="en-US" sz="4000" dirty="0" smtClean="0">
                <a:solidFill>
                  <a:srgbClr val="FF0000"/>
                </a:solidFill>
              </a:rPr>
              <a:t>“If anything which is published at a regular periodicity or regular interval is known as periodical”</a:t>
            </a:r>
          </a:p>
          <a:p>
            <a:pPr marL="914400" indent="-914400" algn="just">
              <a:buNone/>
            </a:pPr>
            <a:r>
              <a:rPr lang="en-US" sz="3600" dirty="0" smtClean="0">
                <a:solidFill>
                  <a:srgbClr val="0070C0"/>
                </a:solidFill>
              </a:rPr>
              <a:t>Periodical is the continuous publication with consecutive serial number which appears with regular intervals of time</a:t>
            </a:r>
            <a:r>
              <a:rPr lang="en-US" sz="4000" dirty="0" smtClean="0"/>
              <a:t>. </a:t>
            </a:r>
            <a:endParaRPr lang="en-US" sz="4000" dirty="0">
              <a:solidFill>
                <a:srgbClr val="FF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lstStyle/>
          <a:p>
            <a:pPr>
              <a:buNone/>
            </a:pPr>
            <a:r>
              <a:rPr lang="en-US" dirty="0" smtClean="0">
                <a:solidFill>
                  <a:srgbClr val="00B050"/>
                </a:solidFill>
              </a:rPr>
              <a:t>A periodical is a publication which is published with definite periodicity (</a:t>
            </a:r>
            <a:r>
              <a:rPr lang="en-US" dirty="0" err="1" smtClean="0">
                <a:solidFill>
                  <a:srgbClr val="00B050"/>
                </a:solidFill>
              </a:rPr>
              <a:t>weekly,monthly</a:t>
            </a:r>
            <a:r>
              <a:rPr lang="en-US" dirty="0" smtClean="0">
                <a:solidFill>
                  <a:srgbClr val="00B050"/>
                </a:solidFill>
              </a:rPr>
              <a:t>, quarterly, etc)under the same title and intended to publish </a:t>
            </a:r>
            <a:r>
              <a:rPr lang="en-US" dirty="0" err="1" smtClean="0">
                <a:solidFill>
                  <a:srgbClr val="00B050"/>
                </a:solidFill>
              </a:rPr>
              <a:t>indefinitely.Each</a:t>
            </a:r>
            <a:r>
              <a:rPr lang="en-US" dirty="0" smtClean="0">
                <a:solidFill>
                  <a:srgbClr val="00B050"/>
                </a:solidFill>
              </a:rPr>
              <a:t> issue is dated and consecutively </a:t>
            </a:r>
            <a:r>
              <a:rPr lang="en-US" dirty="0" err="1" smtClean="0">
                <a:solidFill>
                  <a:srgbClr val="002060"/>
                </a:solidFill>
              </a:rPr>
              <a:t>numbered.Theses</a:t>
            </a:r>
            <a:r>
              <a:rPr lang="en-US" dirty="0" smtClean="0">
                <a:solidFill>
                  <a:srgbClr val="002060"/>
                </a:solidFill>
              </a:rPr>
              <a:t> periodicals mostly publish research articles. Primary periodicals are published by learned societies, universities, government </a:t>
            </a:r>
            <a:r>
              <a:rPr lang="en-US" dirty="0" err="1" smtClean="0">
                <a:solidFill>
                  <a:srgbClr val="002060"/>
                </a:solidFill>
              </a:rPr>
              <a:t>organisations</a:t>
            </a:r>
            <a:r>
              <a:rPr lang="en-US" dirty="0" smtClean="0">
                <a:solidFill>
                  <a:srgbClr val="002060"/>
                </a:solidFill>
              </a:rPr>
              <a:t> and private or commercial publishers.</a:t>
            </a:r>
          </a:p>
          <a:p>
            <a:pPr>
              <a:buNone/>
            </a:pPr>
            <a:r>
              <a:rPr lang="en-US" dirty="0" smtClean="0"/>
              <a:t>Ex: </a:t>
            </a:r>
            <a:r>
              <a:rPr lang="en-US" dirty="0" smtClean="0">
                <a:solidFill>
                  <a:srgbClr val="FF0000"/>
                </a:solidFill>
              </a:rPr>
              <a:t>Current science</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8686800" cy="6248400"/>
          </a:xfrm>
        </p:spPr>
        <p:txBody>
          <a:bodyPr>
            <a:noAutofit/>
          </a:bodyPr>
          <a:lstStyle/>
          <a:p>
            <a:pPr algn="just"/>
            <a:r>
              <a:rPr lang="en-US" sz="3600" dirty="0" smtClean="0"/>
              <a:t>Periodical is again classified in 3 types.</a:t>
            </a:r>
          </a:p>
          <a:p>
            <a:pPr algn="just"/>
            <a:r>
              <a:rPr lang="en-US" sz="3600" dirty="0" smtClean="0"/>
              <a:t>1. journal</a:t>
            </a:r>
          </a:p>
          <a:p>
            <a:pPr algn="just"/>
            <a:r>
              <a:rPr lang="en-US" sz="3600" dirty="0" smtClean="0"/>
              <a:t>2. magazine </a:t>
            </a:r>
          </a:p>
          <a:p>
            <a:pPr algn="just"/>
            <a:r>
              <a:rPr lang="en-US" sz="3600" dirty="0" smtClean="0"/>
              <a:t>3. newspaper</a:t>
            </a:r>
          </a:p>
          <a:p>
            <a:pPr algn="just">
              <a:buNone/>
            </a:pPr>
            <a:r>
              <a:rPr lang="en-US" sz="3600" dirty="0" smtClean="0">
                <a:solidFill>
                  <a:srgbClr val="FF0000"/>
                </a:solidFill>
              </a:rPr>
              <a:t>Among these three types of periodicals, journals are the most important medium of scientific communication. Journals are usually covered as specific subject field. They have research value.</a:t>
            </a:r>
          </a:p>
          <a:p>
            <a:pPr algn="just"/>
            <a:endParaRPr lang="en-US" sz="4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457200" y="1371600"/>
            <a:ext cx="82296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5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Types of Journals</a:t>
            </a:r>
            <a:endParaRPr kumimoji="0" lang="en-US" sz="5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5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 Learned societies and academic institutions.</a:t>
            </a:r>
            <a:endParaRPr kumimoji="0" lang="en-US" sz="5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5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 Commercial publishers.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5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 House Journals</a:t>
            </a:r>
            <a:r>
              <a:rPr kumimoji="0" lang="en-US" sz="54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28600"/>
            <a:ext cx="8229600" cy="6172200"/>
          </a:xfrm>
        </p:spPr>
        <p:txBody>
          <a:bodyPr>
            <a:normAutofit/>
          </a:bodyPr>
          <a:lstStyle/>
          <a:p>
            <a:pPr>
              <a:buNone/>
            </a:pPr>
            <a:r>
              <a:rPr lang="en-US" sz="4800" b="1" dirty="0" smtClean="0">
                <a:solidFill>
                  <a:srgbClr val="0070C0"/>
                </a:solidFill>
              </a:rPr>
              <a:t>b) Research report</a:t>
            </a:r>
          </a:p>
          <a:p>
            <a:pPr>
              <a:buNone/>
            </a:pPr>
            <a:r>
              <a:rPr lang="en-US" sz="4800" dirty="0" smtClean="0">
                <a:solidFill>
                  <a:srgbClr val="FF0000"/>
                </a:solidFill>
              </a:rPr>
              <a:t>Research report is one of the most important categories of primary literature. Research reports regarding research and development projects. Reports are faster than journals in publication</a:t>
            </a:r>
            <a:endParaRPr lang="en-US" sz="4800" dirty="0">
              <a:solidFill>
                <a:srgbClr val="FF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458200" cy="6629400"/>
          </a:xfrm>
        </p:spPr>
        <p:txBody>
          <a:bodyPr>
            <a:noAutofit/>
          </a:bodyPr>
          <a:lstStyle/>
          <a:p>
            <a:pPr algn="just">
              <a:buNone/>
            </a:pPr>
            <a:r>
              <a:rPr lang="en-US" sz="4000" dirty="0" smtClean="0"/>
              <a:t>. </a:t>
            </a:r>
            <a:r>
              <a:rPr lang="en-US" sz="4400" dirty="0" smtClean="0">
                <a:solidFill>
                  <a:srgbClr val="7030A0"/>
                </a:solidFill>
              </a:rPr>
              <a:t>Reports provide a detailed study. This kind of literature is often called unpublished or semi-published literature because normally these are available through regular book but are made available to interested parties under certain kind of control.</a:t>
            </a:r>
          </a:p>
          <a:p>
            <a:pPr algn="just">
              <a:buNone/>
            </a:pPr>
            <a:r>
              <a:rPr lang="en-US" sz="4400" dirty="0" smtClean="0">
                <a:solidFill>
                  <a:srgbClr val="7030A0"/>
                </a:solidFill>
              </a:rPr>
              <a:t>		</a:t>
            </a:r>
          </a:p>
          <a:p>
            <a:pPr algn="just">
              <a:buNone/>
            </a:pPr>
            <a:endParaRPr lang="en-US" sz="4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381000" y="304800"/>
            <a:ext cx="8305800" cy="6248400"/>
          </a:xfrm>
        </p:spPr>
        <p:txBody>
          <a:bodyPr>
            <a:noAutofit/>
          </a:bodyPr>
          <a:lstStyle/>
          <a:p>
            <a:pPr algn="ctr">
              <a:buNone/>
            </a:pPr>
            <a:r>
              <a:rPr lang="en-US" sz="3600" b="1" dirty="0" smtClean="0">
                <a:solidFill>
                  <a:srgbClr val="FF0000"/>
                </a:solidFill>
              </a:rPr>
              <a:t>INFORMATION</a:t>
            </a:r>
            <a:endParaRPr lang="en-US" sz="3600" dirty="0" smtClean="0">
              <a:solidFill>
                <a:srgbClr val="FF0000"/>
              </a:solidFill>
            </a:endParaRPr>
          </a:p>
          <a:p>
            <a:pPr algn="ctr">
              <a:buNone/>
            </a:pPr>
            <a:r>
              <a:rPr lang="en-US" sz="3600" b="1" dirty="0" smtClean="0">
                <a:solidFill>
                  <a:srgbClr val="00B050"/>
                </a:solidFill>
              </a:rPr>
              <a:t>Meaning and Definitions</a:t>
            </a:r>
            <a:endParaRPr lang="en-US" sz="3600" dirty="0" smtClean="0">
              <a:solidFill>
                <a:srgbClr val="00B050"/>
              </a:solidFill>
            </a:endParaRPr>
          </a:p>
          <a:p>
            <a:pPr algn="just">
              <a:buNone/>
            </a:pPr>
            <a:r>
              <a:rPr lang="en-US" sz="3600" b="1" dirty="0" smtClean="0">
                <a:solidFill>
                  <a:srgbClr val="FF0000"/>
                </a:solidFill>
              </a:rPr>
              <a:t> </a:t>
            </a:r>
            <a:r>
              <a:rPr lang="en-US" sz="4400" dirty="0" smtClean="0">
                <a:solidFill>
                  <a:srgbClr val="0070C0"/>
                </a:solidFill>
              </a:rPr>
              <a:t>The term "Information" has been derived from two Latin words "Formation" and "Forma". Both the terms convey the same meaning of giving shape to something and forming a pattern.</a:t>
            </a:r>
          </a:p>
          <a:p>
            <a:endParaRPr lang="en-US" sz="5400" dirty="0">
              <a:solidFill>
                <a:srgbClr val="FF0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Autofit/>
          </a:bodyPr>
          <a:lstStyle/>
          <a:p>
            <a:pPr>
              <a:buNone/>
            </a:pPr>
            <a:r>
              <a:rPr lang="en-US" sz="4800" dirty="0" smtClean="0"/>
              <a:t> </a:t>
            </a:r>
            <a:r>
              <a:rPr lang="en-US" sz="5400" dirty="0" smtClean="0">
                <a:solidFill>
                  <a:srgbClr val="FF0000"/>
                </a:solidFill>
              </a:rPr>
              <a:t>Reports are classified in to</a:t>
            </a:r>
          </a:p>
          <a:p>
            <a:r>
              <a:rPr lang="en-US" sz="5400" dirty="0" err="1" smtClean="0">
                <a:solidFill>
                  <a:srgbClr val="FF0000"/>
                </a:solidFill>
              </a:rPr>
              <a:t>i</a:t>
            </a:r>
            <a:r>
              <a:rPr lang="en-US" sz="5400" dirty="0" smtClean="0">
                <a:solidFill>
                  <a:srgbClr val="FF0000"/>
                </a:solidFill>
              </a:rPr>
              <a:t>) 	Government reports</a:t>
            </a:r>
          </a:p>
          <a:p>
            <a:r>
              <a:rPr lang="en-US" sz="5400" dirty="0" smtClean="0">
                <a:solidFill>
                  <a:srgbClr val="FF0000"/>
                </a:solidFill>
              </a:rPr>
              <a:t>ii) 	Company reports</a:t>
            </a:r>
          </a:p>
          <a:p>
            <a:pPr>
              <a:buNone/>
            </a:pPr>
            <a:r>
              <a:rPr lang="en-US" sz="5400" dirty="0" smtClean="0">
                <a:solidFill>
                  <a:srgbClr val="FF0000"/>
                </a:solidFill>
              </a:rPr>
              <a:t>iii) 	Reports of scientific expeditions</a:t>
            </a:r>
          </a:p>
          <a:p>
            <a:endParaRPr lang="en-US" sz="4800" dirty="0" smtClean="0"/>
          </a:p>
          <a:p>
            <a:pPr>
              <a:buNone/>
            </a:pPr>
            <a:endParaRPr lang="en-US" sz="4800" dirty="0" smtClean="0"/>
          </a:p>
          <a:p>
            <a:pPr>
              <a:buNone/>
            </a:pPr>
            <a:endParaRPr lang="en-US" sz="6000" dirty="0" smtClean="0"/>
          </a:p>
          <a:p>
            <a:endParaRPr lang="en-US" sz="6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a:bodyPr>
          <a:lstStyle/>
          <a:p>
            <a:pPr>
              <a:buNone/>
            </a:pPr>
            <a:endParaRPr lang="en-US" sz="5400" dirty="0" smtClean="0"/>
          </a:p>
          <a:p>
            <a:r>
              <a:rPr lang="en-US" b="1" dirty="0" smtClean="0"/>
              <a:t>Example</a:t>
            </a:r>
            <a:r>
              <a:rPr lang="en-US" dirty="0" smtClean="0"/>
              <a:t>: 	Scientific and Technical Aerospace Reports, National Aeronautics and space Administration	 (NASA)</a:t>
            </a:r>
          </a:p>
          <a:p>
            <a:r>
              <a:rPr lang="en-US" dirty="0" smtClean="0"/>
              <a:t>	</a:t>
            </a:r>
          </a:p>
          <a:p>
            <a:r>
              <a:rPr lang="en-US" dirty="0" smtClean="0"/>
              <a:t>Government reports, announcements&amp; index (GRA&amp;I)</a:t>
            </a:r>
          </a:p>
          <a:p>
            <a:r>
              <a:rPr lang="en-US" dirty="0" smtClean="0"/>
              <a:t> </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a:bodyPr>
          <a:lstStyle/>
          <a:p>
            <a:r>
              <a:rPr lang="en-US" sz="4400" b="1" dirty="0" smtClean="0"/>
              <a:t>c) Conference documents:</a:t>
            </a:r>
            <a:endParaRPr lang="en-US" sz="4400" dirty="0" smtClean="0"/>
          </a:p>
          <a:p>
            <a:pPr>
              <a:buNone/>
            </a:pPr>
            <a:r>
              <a:rPr lang="en-US" sz="4400" dirty="0" smtClean="0"/>
              <a:t>		</a:t>
            </a:r>
          </a:p>
          <a:p>
            <a:r>
              <a:rPr lang="en-US" sz="4400" dirty="0" smtClean="0"/>
              <a:t>The documents which contain the proceedings of the meetings are called as conference literature or documents. These meetings are also called as symposia, seminars, workshop, round tables etc.</a:t>
            </a:r>
          </a:p>
          <a:p>
            <a:pPr algn="just">
              <a:buNone/>
            </a:pPr>
            <a:endParaRPr lang="en-US" sz="4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a:bodyPr>
          <a:lstStyle/>
          <a:p>
            <a:r>
              <a:rPr lang="en-US" sz="4000" dirty="0" smtClean="0">
                <a:solidFill>
                  <a:srgbClr val="FF0000"/>
                </a:solidFill>
              </a:rPr>
              <a:t>The main function of conferences is</a:t>
            </a:r>
          </a:p>
          <a:p>
            <a:r>
              <a:rPr lang="en-US" sz="4000" dirty="0" err="1" smtClean="0">
                <a:solidFill>
                  <a:srgbClr val="FF0000"/>
                </a:solidFill>
              </a:rPr>
              <a:t>i</a:t>
            </a:r>
            <a:r>
              <a:rPr lang="en-US" sz="4000" dirty="0" smtClean="0">
                <a:solidFill>
                  <a:srgbClr val="FF0000"/>
                </a:solidFill>
              </a:rPr>
              <a:t>) Announcement of new knowledge</a:t>
            </a:r>
          </a:p>
          <a:p>
            <a:r>
              <a:rPr lang="en-US" sz="4000" dirty="0" smtClean="0">
                <a:solidFill>
                  <a:srgbClr val="FF0000"/>
                </a:solidFill>
              </a:rPr>
              <a:t>ii) Exchange of information and experience</a:t>
            </a:r>
          </a:p>
          <a:p>
            <a:r>
              <a:rPr lang="en-US" sz="4000" dirty="0" smtClean="0">
                <a:solidFill>
                  <a:srgbClr val="FF0000"/>
                </a:solidFill>
              </a:rPr>
              <a:t>iii) Education</a:t>
            </a:r>
          </a:p>
          <a:p>
            <a:r>
              <a:rPr lang="en-US" sz="4000" dirty="0" smtClean="0">
                <a:solidFill>
                  <a:srgbClr val="FF0000"/>
                </a:solidFill>
              </a:rPr>
              <a:t>iv) fact finding</a:t>
            </a:r>
          </a:p>
          <a:p>
            <a:r>
              <a:rPr lang="en-US" sz="4000" dirty="0" smtClean="0">
                <a:solidFill>
                  <a:srgbClr val="FF0000"/>
                </a:solidFill>
              </a:rPr>
              <a:t>v) Policy formulation</a:t>
            </a:r>
            <a:endParaRPr lang="en-US" sz="4000" dirty="0">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lnSpcReduction="10000"/>
          </a:bodyPr>
          <a:lstStyle/>
          <a:p>
            <a:pPr algn="just"/>
            <a:r>
              <a:rPr lang="en-US" sz="4400" dirty="0" smtClean="0"/>
              <a:t>Conference proceedings play an important role in scientific and technological communication. As a medium of communication conference documents have many advantages. The oral presentation is supplemented by questions and answers, criticism; comments are the other potential features.</a:t>
            </a:r>
            <a:endParaRPr lang="en-US" sz="4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172200"/>
          </a:xfrm>
        </p:spPr>
        <p:txBody>
          <a:bodyPr/>
          <a:lstStyle/>
          <a:p>
            <a:pPr algn="just">
              <a:buNone/>
            </a:pPr>
            <a:r>
              <a:rPr lang="en-US" sz="4800" dirty="0" smtClean="0">
                <a:solidFill>
                  <a:srgbClr val="FF0000"/>
                </a:solidFill>
              </a:rPr>
              <a:t>Conferences also provide the opportunities for informal communication and for developing and strengthening personal contacts with other scientists.</a:t>
            </a:r>
          </a:p>
          <a:p>
            <a:endParaRPr lang="en-US" sz="4800"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lnSpcReduction="10000"/>
          </a:bodyPr>
          <a:lstStyle/>
          <a:p>
            <a:pPr>
              <a:buNone/>
            </a:pPr>
            <a:r>
              <a:rPr lang="en-US" sz="4000" dirty="0" smtClean="0">
                <a:solidFill>
                  <a:schemeClr val="accent2">
                    <a:lumMod val="75000"/>
                  </a:schemeClr>
                </a:solidFill>
              </a:rPr>
              <a:t>Conferences deal with all subjects, but they are more in science and technology. In these fields thousands of conferences are held every year</a:t>
            </a:r>
            <a:r>
              <a:rPr lang="en-US" sz="4000" dirty="0" smtClean="0">
                <a:solidFill>
                  <a:srgbClr val="FF0000"/>
                </a:solidFill>
              </a:rPr>
              <a:t>.</a:t>
            </a:r>
          </a:p>
          <a:p>
            <a:pPr>
              <a:buNone/>
            </a:pPr>
            <a:r>
              <a:rPr lang="en-US" sz="4000" dirty="0" smtClean="0">
                <a:solidFill>
                  <a:srgbClr val="FF0000"/>
                </a:solidFill>
              </a:rPr>
              <a:t>Types of conference publications</a:t>
            </a:r>
          </a:p>
          <a:p>
            <a:r>
              <a:rPr lang="en-US" sz="4000" dirty="0" smtClean="0">
                <a:solidFill>
                  <a:srgbClr val="0070C0"/>
                </a:solidFill>
              </a:rPr>
              <a:t>1) Pre-conferences literature</a:t>
            </a:r>
          </a:p>
          <a:p>
            <a:r>
              <a:rPr lang="en-US" sz="4000" dirty="0" smtClean="0">
                <a:solidFill>
                  <a:srgbClr val="0070C0"/>
                </a:solidFill>
              </a:rPr>
              <a:t>2) Literature published during conferences</a:t>
            </a:r>
          </a:p>
          <a:p>
            <a:r>
              <a:rPr lang="en-US" sz="4000" dirty="0" smtClean="0">
                <a:solidFill>
                  <a:srgbClr val="0070C0"/>
                </a:solidFill>
              </a:rPr>
              <a:t>3) Post-conference literature</a:t>
            </a:r>
          </a:p>
          <a:p>
            <a:endParaRPr lang="en-US" dirty="0" smtClean="0">
              <a:solidFill>
                <a:srgbClr val="0070C0"/>
              </a:solidFill>
            </a:endParaRPr>
          </a:p>
          <a:p>
            <a:endParaRPr lang="en-US" dirty="0">
              <a:solidFill>
                <a:srgbClr val="FF0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rmAutofit/>
          </a:bodyPr>
          <a:lstStyle/>
          <a:p>
            <a:pPr>
              <a:buNone/>
            </a:pPr>
            <a:r>
              <a:rPr lang="en-US" sz="4000" b="1" dirty="0" smtClean="0">
                <a:solidFill>
                  <a:srgbClr val="00B0F0"/>
                </a:solidFill>
              </a:rPr>
              <a:t>d) Patents</a:t>
            </a:r>
            <a:endParaRPr lang="en-US" sz="4000" dirty="0" smtClean="0">
              <a:solidFill>
                <a:srgbClr val="00B0F0"/>
              </a:solidFill>
            </a:endParaRPr>
          </a:p>
          <a:p>
            <a:pPr>
              <a:buNone/>
            </a:pPr>
            <a:r>
              <a:rPr lang="en-US" sz="4000" dirty="0" smtClean="0">
                <a:solidFill>
                  <a:srgbClr val="FF0000"/>
                </a:solidFill>
              </a:rPr>
              <a:t>	A patent is protection granted by the government to an inventor to exclude unauthorized exploitation of his invention. The precise nature of the protection is not the right to make, use or sell but the right, to exclude others from making, using or selling the invention.</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lstStyle/>
          <a:p>
            <a:pPr>
              <a:buNone/>
            </a:pPr>
            <a:r>
              <a:rPr lang="en-US" sz="4000" dirty="0" smtClean="0">
                <a:solidFill>
                  <a:srgbClr val="FF0000"/>
                </a:solidFill>
              </a:rPr>
              <a:t>Patent literature constitutes a unique category of </a:t>
            </a:r>
            <a:r>
              <a:rPr lang="en-US" sz="4000" dirty="0" smtClean="0">
                <a:solidFill>
                  <a:srgbClr val="FF0000"/>
                </a:solidFill>
              </a:rPr>
              <a:t>publication. </a:t>
            </a:r>
            <a:r>
              <a:rPr lang="en-US" sz="4000" dirty="0" smtClean="0">
                <a:solidFill>
                  <a:srgbClr val="FF0000"/>
                </a:solidFill>
              </a:rPr>
              <a:t>When the inventor applies for the patent the specifications are scrutinized by the patent office. Then the patents are issued by the patent office which is announced in the official </a:t>
            </a:r>
            <a:r>
              <a:rPr lang="en-US" sz="4000" dirty="0" err="1" smtClean="0">
                <a:solidFill>
                  <a:srgbClr val="FF0000"/>
                </a:solidFill>
              </a:rPr>
              <a:t>pu.blications</a:t>
            </a:r>
            <a:r>
              <a:rPr lang="en-US" sz="4000" dirty="0" smtClean="0">
                <a:solidFill>
                  <a:srgbClr val="FF0000"/>
                </a:solidFill>
              </a:rPr>
              <a:t> </a:t>
            </a:r>
            <a:r>
              <a:rPr lang="en-US" sz="4000" dirty="0" smtClean="0">
                <a:solidFill>
                  <a:srgbClr val="FF0000"/>
                </a:solidFill>
              </a:rPr>
              <a:t>of national patent </a:t>
            </a:r>
            <a:r>
              <a:rPr lang="en-US" sz="4000" dirty="0" smtClean="0">
                <a:solidFill>
                  <a:srgbClr val="FF0000"/>
                </a:solidFill>
              </a:rPr>
              <a:t>off</a:t>
            </a:r>
            <a:r>
              <a:rPr lang="en-US" dirty="0" smtClean="0">
                <a:solidFill>
                  <a:srgbClr val="FF0000"/>
                </a:solidFill>
              </a:rPr>
              <a:t>ice.</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457200"/>
            <a:ext cx="8229600" cy="6019800"/>
          </a:xfrm>
        </p:spPr>
        <p:txBody>
          <a:bodyPr>
            <a:noAutofit/>
          </a:bodyPr>
          <a:lstStyle/>
          <a:p>
            <a:r>
              <a:rPr lang="en-US" sz="4400" dirty="0" smtClean="0">
                <a:solidFill>
                  <a:srgbClr val="7030A0"/>
                </a:solidFill>
              </a:rPr>
              <a:t>The patented information available is usually in the form of patent abstract, patent information bulletin </a:t>
            </a:r>
            <a:r>
              <a:rPr lang="en-US" sz="4400" dirty="0" smtClean="0">
                <a:solidFill>
                  <a:srgbClr val="7030A0"/>
                </a:solidFill>
              </a:rPr>
              <a:t>etc.</a:t>
            </a:r>
            <a:r>
              <a:rPr lang="en-US" sz="4400" dirty="0" smtClean="0">
                <a:solidFill>
                  <a:srgbClr val="7030A0"/>
                </a:solidFill>
              </a:rPr>
              <a:t> Each patent contains patent number, date of issue, date of publication, title, name of the patentee, classification number and specification.</a:t>
            </a:r>
          </a:p>
          <a:p>
            <a:endParaRPr lang="en-US" sz="4400" dirty="0">
              <a:solidFill>
                <a:srgbClr val="7030A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382000" cy="5105400"/>
          </a:xfrm>
        </p:spPr>
        <p:txBody>
          <a:bodyPr>
            <a:normAutofit fontScale="77500" lnSpcReduction="20000"/>
          </a:bodyPr>
          <a:lstStyle/>
          <a:p>
            <a:pPr algn="just">
              <a:buNone/>
            </a:pPr>
            <a:r>
              <a:rPr lang="en-US" sz="7200" dirty="0" smtClean="0"/>
              <a:t> In the word of </a:t>
            </a:r>
            <a:r>
              <a:rPr lang="en-US" sz="7200" dirty="0" err="1" smtClean="0"/>
              <a:t>Foskett</a:t>
            </a:r>
            <a:r>
              <a:rPr lang="en-US" sz="7200" dirty="0" smtClean="0"/>
              <a:t> “Knowledge is what I know, Information is what we know". In the simpler terms, the processed data are the information.</a:t>
            </a:r>
          </a:p>
          <a:p>
            <a:pPr>
              <a:buNone/>
            </a:pPr>
            <a:r>
              <a:rPr lang="en-US" sz="7200" dirty="0" smtClean="0"/>
              <a:t> </a:t>
            </a:r>
          </a:p>
          <a:p>
            <a:pPr algn="ctr">
              <a:buNone/>
            </a:pPr>
            <a:endParaRPr lang="en-US" sz="72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304800"/>
            <a:ext cx="8229600" cy="5821363"/>
          </a:xfrm>
        </p:spPr>
        <p:txBody>
          <a:bodyPr>
            <a:normAutofit lnSpcReduction="10000"/>
          </a:bodyPr>
          <a:lstStyle/>
          <a:p>
            <a:pPr>
              <a:buNone/>
            </a:pPr>
            <a:r>
              <a:rPr lang="en-US" sz="4000" b="1" dirty="0" smtClean="0">
                <a:solidFill>
                  <a:srgbClr val="FF0000"/>
                </a:solidFill>
              </a:rPr>
              <a:t>e. Standards and specifications</a:t>
            </a:r>
            <a:endParaRPr lang="en-US" sz="4000" dirty="0" smtClean="0">
              <a:solidFill>
                <a:srgbClr val="FF0000"/>
              </a:solidFill>
            </a:endParaRPr>
          </a:p>
          <a:p>
            <a:endParaRPr lang="en-US" dirty="0" smtClean="0"/>
          </a:p>
          <a:p>
            <a:pPr>
              <a:buNone/>
            </a:pPr>
            <a:r>
              <a:rPr lang="en-US" sz="4400" dirty="0" smtClean="0">
                <a:solidFill>
                  <a:schemeClr val="accent3">
                    <a:lumMod val="75000"/>
                  </a:schemeClr>
                </a:solidFill>
              </a:rPr>
              <a:t>Basically standards are rules as to the quality or size or shape of industrial products</a:t>
            </a:r>
            <a:r>
              <a:rPr lang="en-US" sz="4400" dirty="0" smtClean="0">
                <a:solidFill>
                  <a:srgbClr val="0070C0"/>
                </a:solidFill>
              </a:rPr>
              <a:t>. Although standards and specifications play an important role in modern industry.</a:t>
            </a:r>
          </a:p>
          <a:p>
            <a:pPr>
              <a:buNone/>
            </a:pPr>
            <a:r>
              <a:rPr lang="en-US" sz="4400" dirty="0" smtClean="0">
                <a:solidFill>
                  <a:srgbClr val="0070C0"/>
                </a:solidFill>
              </a:rPr>
              <a:t>	</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20000"/>
          </a:bodyPr>
          <a:lstStyle/>
          <a:p>
            <a:pPr algn="just">
              <a:buNone/>
            </a:pPr>
            <a:r>
              <a:rPr lang="en-US" sz="4000" dirty="0" smtClean="0">
                <a:solidFill>
                  <a:srgbClr val="FF0000"/>
                </a:solidFill>
              </a:rPr>
              <a:t>Today many thousands of accepted standards are widely used in science and technology, and standards and specifications now occupy an essential place in technical literature. </a:t>
            </a:r>
            <a:r>
              <a:rPr lang="en-US" sz="4000" dirty="0" smtClean="0">
                <a:solidFill>
                  <a:srgbClr val="0070C0"/>
                </a:solidFill>
              </a:rPr>
              <a:t>Standards and Specifications are documents which states how materials and products should be manufactured, defined, measured and tested</a:t>
            </a:r>
            <a:r>
              <a:rPr lang="en-US" sz="4000" dirty="0" smtClean="0">
                <a:solidFill>
                  <a:srgbClr val="0070C0"/>
                </a:solidFill>
              </a:rPr>
              <a:t>.</a:t>
            </a:r>
          </a:p>
          <a:p>
            <a:pPr algn="just">
              <a:buNone/>
            </a:pPr>
            <a:r>
              <a:rPr lang="en-US" sz="4000" dirty="0" smtClean="0">
                <a:solidFill>
                  <a:srgbClr val="FF0000"/>
                </a:solidFill>
              </a:rPr>
              <a:t>Ex: Screw, Connector, Charger, Bulb ..</a:t>
            </a:r>
            <a:endParaRPr lang="en-US" sz="4000" dirty="0" smtClean="0">
              <a:solidFill>
                <a:srgbClr val="FF0000"/>
              </a:solidFill>
            </a:endParaRPr>
          </a:p>
          <a:p>
            <a:pPr algn="just">
              <a:buNone/>
            </a:pPr>
            <a:r>
              <a:rPr lang="en-US" sz="4000" dirty="0" smtClean="0">
                <a:solidFill>
                  <a:srgbClr val="FF0000"/>
                </a:solidFill>
              </a:rPr>
              <a:t>	</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381000"/>
            <a:ext cx="8229600" cy="5745163"/>
          </a:xfrm>
        </p:spPr>
        <p:txBody>
          <a:bodyPr>
            <a:normAutofit/>
          </a:bodyPr>
          <a:lstStyle/>
          <a:p>
            <a:r>
              <a:rPr lang="en-US" sz="5400" dirty="0" smtClean="0">
                <a:solidFill>
                  <a:srgbClr val="FF0000"/>
                </a:solidFill>
              </a:rPr>
              <a:t>The standards are issued by companies, industries, trade association, government departments, </a:t>
            </a:r>
            <a:r>
              <a:rPr lang="en-US" sz="5400" dirty="0" smtClean="0">
                <a:solidFill>
                  <a:srgbClr val="FF0000"/>
                </a:solidFill>
              </a:rPr>
              <a:t>etc.</a:t>
            </a:r>
            <a:endParaRPr lang="en-US" sz="5400" dirty="0">
              <a:solidFill>
                <a:srgbClr val="FF000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pPr>
              <a:buNone/>
            </a:pPr>
            <a:r>
              <a:rPr lang="en-US" sz="4400" dirty="0" smtClean="0">
                <a:solidFill>
                  <a:srgbClr val="0070C0"/>
                </a:solidFill>
              </a:rPr>
              <a:t>A typical standard is a pamphlet covering definitions, methods, properties, measurement etc. It may be illustrated with tables and diagrams. In India Indian standard Institution (ISI) is a major organization issuing standards</a:t>
            </a:r>
            <a:r>
              <a:rPr lang="en-US" sz="4400" dirty="0" smtClean="0"/>
              <a:t>.</a:t>
            </a:r>
          </a:p>
          <a:p>
            <a:pPr>
              <a:buNone/>
            </a:pPr>
            <a:r>
              <a:rPr lang="en-US" sz="4400" dirty="0" smtClean="0"/>
              <a:t>The standards may only remain effective for a limited period</a:t>
            </a:r>
            <a:r>
              <a:rPr lang="en-US" dirty="0" smtClean="0"/>
              <a:t>.</a:t>
            </a:r>
          </a:p>
          <a:p>
            <a:pPr>
              <a:buNone/>
            </a:pP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 Theses and Dissertations</a:t>
            </a:r>
            <a:r>
              <a:rPr lang="en-US" dirty="0" smtClean="0"/>
              <a:t/>
            </a:r>
            <a:br>
              <a:rPr lang="en-US" dirty="0" smtClean="0"/>
            </a:br>
            <a:endParaRPr lang="en-US" dirty="0"/>
          </a:p>
        </p:txBody>
      </p:sp>
      <p:sp>
        <p:nvSpPr>
          <p:cNvPr id="3" name="Content Placeholder 2"/>
          <p:cNvSpPr>
            <a:spLocks noGrp="1"/>
          </p:cNvSpPr>
          <p:nvPr>
            <p:ph idx="1"/>
          </p:nvPr>
        </p:nvSpPr>
        <p:spPr>
          <a:xfrm>
            <a:off x="457200" y="1143000"/>
            <a:ext cx="8229600" cy="4983163"/>
          </a:xfrm>
        </p:spPr>
        <p:txBody>
          <a:bodyPr/>
          <a:lstStyle/>
          <a:p>
            <a:pPr algn="just">
              <a:buNone/>
            </a:pPr>
            <a:r>
              <a:rPr lang="en-US" dirty="0" smtClean="0">
                <a:solidFill>
                  <a:srgbClr val="FF0000"/>
                </a:solidFill>
              </a:rPr>
              <a:t>Theses or Dissertations are an important category of primary literature. Each dissertation should deal with some aspect of a subject not previously treated. Hence doctoral dissertations are therefore on important source of original information. Most of theses are unpublished; some of them appear as article in learned journals on conference papers </a:t>
            </a:r>
            <a:r>
              <a:rPr lang="en-US" dirty="0" smtClean="0">
                <a:solidFill>
                  <a:srgbClr val="FF0000"/>
                </a:solidFill>
              </a:rPr>
              <a:t>.</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381000"/>
            <a:ext cx="8229600" cy="6096000"/>
          </a:xfrm>
        </p:spPr>
        <p:txBody>
          <a:bodyPr>
            <a:normAutofit lnSpcReduction="10000"/>
          </a:bodyPr>
          <a:lstStyle/>
          <a:p>
            <a:pPr algn="just">
              <a:buNone/>
            </a:pPr>
            <a:r>
              <a:rPr lang="en-US" sz="3600" dirty="0" smtClean="0">
                <a:solidFill>
                  <a:srgbClr val="FF0000"/>
                </a:solidFill>
              </a:rPr>
              <a:t>Dissertation Abstract International (USA) provides a monthly compilation of doctoral dissertations from 400 universities in U.S.A and Canada. The Association of Indian Universities has taken effort in listing the theses submitted to Indian universities. University News, the bulletin published by AIU provides the list of theses not only submitted but also research-in-progress.</a:t>
            </a:r>
          </a:p>
          <a:p>
            <a:pPr algn="just">
              <a:buNone/>
            </a:pPr>
            <a:r>
              <a:rPr lang="en-US" sz="3600" b="1" dirty="0" smtClean="0">
                <a:solidFill>
                  <a:srgbClr val="FF0000"/>
                </a:solidFill>
              </a:rPr>
              <a:t> </a:t>
            </a:r>
            <a:endParaRPr lang="en-US" sz="3600" dirty="0" smtClean="0">
              <a:solidFill>
                <a:srgbClr val="FF0000"/>
              </a:solidFill>
            </a:endParaRP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 Trade Literature</a:t>
            </a:r>
            <a:r>
              <a:rPr lang="en-US" dirty="0" smtClean="0"/>
              <a:t/>
            </a:r>
            <a:br>
              <a:rPr lang="en-US" dirty="0" smtClean="0"/>
            </a:br>
            <a:endParaRPr lang="en-US" dirty="0"/>
          </a:p>
        </p:txBody>
      </p:sp>
      <p:sp>
        <p:nvSpPr>
          <p:cNvPr id="3" name="Content Placeholder 2"/>
          <p:cNvSpPr>
            <a:spLocks noGrp="1"/>
          </p:cNvSpPr>
          <p:nvPr>
            <p:ph idx="1"/>
          </p:nvPr>
        </p:nvSpPr>
        <p:spPr>
          <a:xfrm>
            <a:off x="457200" y="1143000"/>
            <a:ext cx="8229600" cy="5334000"/>
          </a:xfrm>
        </p:spPr>
        <p:txBody>
          <a:bodyPr>
            <a:normAutofit/>
          </a:bodyPr>
          <a:lstStyle/>
          <a:p>
            <a:pPr algn="just"/>
            <a:r>
              <a:rPr lang="en-US" sz="4000" dirty="0" smtClean="0">
                <a:solidFill>
                  <a:srgbClr val="FF0000"/>
                </a:solidFill>
              </a:rPr>
              <a:t>Trade literature provides information about equipments, or goods or processes or services pertaining to manufactures.  The producers of trade literature are business houses, trade industries and other related bodies</a:t>
            </a:r>
            <a:endParaRPr lang="en-US" sz="4000" dirty="0">
              <a:solidFill>
                <a:srgbClr val="FF0000"/>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629400"/>
          </a:xfrm>
        </p:spPr>
        <p:txBody>
          <a:bodyPr>
            <a:noAutofit/>
          </a:bodyPr>
          <a:lstStyle/>
          <a:p>
            <a:r>
              <a:rPr lang="en-US" sz="4000" dirty="0" smtClean="0">
                <a:solidFill>
                  <a:srgbClr val="92D050"/>
                </a:solidFill>
              </a:rPr>
              <a:t>Trade literature takes various shapes ranging from single sheet to multi volume sets. They provide the basic information about the products and services of the trade organizations</a:t>
            </a:r>
            <a:r>
              <a:rPr lang="en-US" sz="4000" dirty="0" smtClean="0">
                <a:solidFill>
                  <a:srgbClr val="7030A0"/>
                </a:solidFill>
              </a:rPr>
              <a:t>. </a:t>
            </a:r>
            <a:r>
              <a:rPr lang="en-US" sz="4000" dirty="0" smtClean="0">
                <a:solidFill>
                  <a:schemeClr val="accent2"/>
                </a:solidFill>
              </a:rPr>
              <a:t>The main purpose of the trade literature is to promote the selling of products. </a:t>
            </a:r>
            <a:r>
              <a:rPr lang="en-US" sz="4000" dirty="0" smtClean="0">
                <a:solidFill>
                  <a:srgbClr val="7030A0"/>
                </a:solidFill>
              </a:rPr>
              <a:t>In addition to that they guide the users for installation, operation and maintenance of the products.</a:t>
            </a:r>
          </a:p>
          <a:p>
            <a:endParaRPr lang="en-US" sz="4000" dirty="0">
              <a:solidFill>
                <a:srgbClr val="7030A0"/>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 Unpublished Documents</a:t>
            </a:r>
            <a:r>
              <a:rPr lang="en-US" dirty="0" smtClean="0"/>
              <a:t/>
            </a:r>
            <a:br>
              <a:rPr lang="en-US" dirty="0" smtClean="0"/>
            </a:br>
            <a:r>
              <a:rPr lang="en-US" b="1" dirty="0" smtClean="0"/>
              <a:t> </a:t>
            </a:r>
            <a:r>
              <a:rPr lang="en-US" dirty="0" smtClean="0"/>
              <a:t/>
            </a:r>
            <a:br>
              <a:rPr lang="en-US" dirty="0" smtClean="0"/>
            </a:br>
            <a:endParaRPr lang="en-US" dirty="0"/>
          </a:p>
        </p:txBody>
      </p:sp>
      <p:sp>
        <p:nvSpPr>
          <p:cNvPr id="3" name="Content Placeholder 2"/>
          <p:cNvSpPr>
            <a:spLocks noGrp="1"/>
          </p:cNvSpPr>
          <p:nvPr>
            <p:ph idx="1"/>
          </p:nvPr>
        </p:nvSpPr>
        <p:spPr>
          <a:xfrm>
            <a:off x="457200" y="609600"/>
            <a:ext cx="8229600" cy="5943600"/>
          </a:xfrm>
        </p:spPr>
        <p:txBody>
          <a:bodyPr>
            <a:noAutofit/>
          </a:bodyPr>
          <a:lstStyle/>
          <a:p>
            <a:pPr>
              <a:buNone/>
            </a:pPr>
            <a:r>
              <a:rPr lang="en-US" sz="4000" dirty="0" smtClean="0">
                <a:solidFill>
                  <a:srgbClr val="0070C0"/>
                </a:solidFill>
              </a:rPr>
              <a:t>When scientists interact with other scientists through informal channels like personal communication, they record the findings and other information in informal diaries and other notes. Some important pieces of information are transferred between the scientists through the personal letters and informal memoranda</a:t>
            </a:r>
            <a:endParaRPr lang="en-US" sz="4000" dirty="0">
              <a:solidFill>
                <a:srgbClr val="0070C0"/>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lnSpcReduction="10000"/>
          </a:bodyPr>
          <a:lstStyle/>
          <a:p>
            <a:pPr algn="just">
              <a:buNone/>
            </a:pPr>
            <a:r>
              <a:rPr lang="en-US" sz="4000" dirty="0" smtClean="0">
                <a:solidFill>
                  <a:srgbClr val="FF0000"/>
                </a:solidFill>
              </a:rPr>
              <a:t>The notes and other diaries maintained by the scientists are not published. Some times these records later published as journal article, reports and other primary sources. The main examples of such sources are laboratory notebooks, diaries, memoranda, internal research reports, company files, personal files etc.</a:t>
            </a:r>
          </a:p>
          <a:p>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itle 1"/>
          <p:cNvSpPr>
            <a:spLocks noGrp="1"/>
          </p:cNvSpPr>
          <p:nvPr>
            <p:ph idx="1"/>
          </p:nvPr>
        </p:nvSpPr>
        <p:spPr>
          <a:xfrm>
            <a:off x="457200" y="304800"/>
            <a:ext cx="8229600" cy="6096000"/>
          </a:xfrm>
        </p:spPr>
        <p:txBody>
          <a:bodyPr>
            <a:normAutofit/>
          </a:bodyPr>
          <a:lstStyle/>
          <a:p>
            <a:pPr algn="just">
              <a:buNone/>
            </a:pPr>
            <a:r>
              <a:rPr lang="en-US" sz="4800" dirty="0" smtClean="0">
                <a:solidFill>
                  <a:srgbClr val="FFFF00"/>
                </a:solidFill>
              </a:rPr>
              <a:t>According to </a:t>
            </a:r>
            <a:r>
              <a:rPr lang="en-US" sz="4800" dirty="0" err="1" smtClean="0">
                <a:solidFill>
                  <a:srgbClr val="FFFF00"/>
                </a:solidFill>
              </a:rPr>
              <a:t>J.Beeker</a:t>
            </a:r>
            <a:r>
              <a:rPr lang="en-US" sz="4800" dirty="0" smtClean="0">
                <a:solidFill>
                  <a:srgbClr val="FFFF00"/>
                </a:solidFill>
              </a:rPr>
              <a:t> "Facts concerned with a subject called information" </a:t>
            </a:r>
          </a:p>
          <a:p>
            <a:pPr algn="just">
              <a:buNone/>
            </a:pPr>
            <a:r>
              <a:rPr lang="en-US" sz="4800" dirty="0" err="1" smtClean="0">
                <a:solidFill>
                  <a:srgbClr val="FFFF00"/>
                </a:solidFill>
              </a:rPr>
              <a:t>Haufman</a:t>
            </a:r>
            <a:r>
              <a:rPr lang="en-US" sz="4800" dirty="0" smtClean="0">
                <a:solidFill>
                  <a:srgbClr val="FFFF00"/>
                </a:solidFill>
              </a:rPr>
              <a:t> defined "The information is a collection of statements, facts and the figures"</a:t>
            </a:r>
          </a:p>
          <a:p>
            <a:pPr algn="just">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4" name="Title 1"/>
          <p:cNvSpPr>
            <a:spLocks noGrp="1"/>
          </p:cNvSpPr>
          <p:nvPr>
            <p:ph idx="1"/>
          </p:nvPr>
        </p:nvSpPr>
        <p:spPr>
          <a:xfrm>
            <a:off x="457200" y="457200"/>
            <a:ext cx="8229600" cy="6096000"/>
          </a:xfrm>
        </p:spPr>
        <p:txBody>
          <a:bodyPr>
            <a:normAutofit/>
          </a:bodyPr>
          <a:lstStyle/>
          <a:p>
            <a:pPr algn="ctr">
              <a:buNone/>
            </a:pPr>
            <a:r>
              <a:rPr lang="en-US" dirty="0" smtClean="0">
                <a:solidFill>
                  <a:srgbClr val="FF0000"/>
                </a:solidFill>
              </a:rPr>
              <a:t> </a:t>
            </a:r>
            <a:r>
              <a:rPr lang="en-US" sz="4000" dirty="0" smtClean="0">
                <a:solidFill>
                  <a:srgbClr val="FF0000"/>
                </a:solidFill>
              </a:rPr>
              <a:t>Information Sources</a:t>
            </a:r>
          </a:p>
          <a:p>
            <a:pPr algn="just">
              <a:buNone/>
            </a:pPr>
            <a:r>
              <a:rPr lang="en-US" sz="2800" dirty="0" smtClean="0">
                <a:solidFill>
                  <a:srgbClr val="0070C0"/>
                </a:solidFill>
              </a:rPr>
              <a:t>The sources where from we get information are information sources</a:t>
            </a:r>
            <a:r>
              <a:rPr lang="en-US" sz="2800" dirty="0" smtClean="0"/>
              <a:t>. </a:t>
            </a:r>
            <a:r>
              <a:rPr lang="en-US" sz="2800" dirty="0" smtClean="0">
                <a:solidFill>
                  <a:srgbClr val="7030A0"/>
                </a:solidFill>
              </a:rPr>
              <a:t>These sources comprise documents, institutions and human beings.</a:t>
            </a:r>
            <a:r>
              <a:rPr lang="en-IN" sz="2800" dirty="0" smtClean="0">
                <a:solidFill>
                  <a:srgbClr val="7030A0"/>
                </a:solidFill>
              </a:rPr>
              <a:t> For example, for finding out the meaning of a word, we consult a dictionary;</a:t>
            </a:r>
            <a:r>
              <a:rPr lang="en-IN" sz="2800" dirty="0" smtClean="0"/>
              <a:t> </a:t>
            </a:r>
            <a:r>
              <a:rPr lang="en-IN" sz="2800" dirty="0" smtClean="0">
                <a:solidFill>
                  <a:srgbClr val="FF0000"/>
                </a:solidFill>
              </a:rPr>
              <a:t>for admission in a particular course of study, students contact an institution</a:t>
            </a:r>
            <a:r>
              <a:rPr lang="en-IN" sz="2800" dirty="0" smtClean="0"/>
              <a:t>; </a:t>
            </a:r>
            <a:r>
              <a:rPr lang="en-IN" sz="2800" dirty="0" smtClean="0">
                <a:solidFill>
                  <a:schemeClr val="accent1"/>
                </a:solidFill>
              </a:rPr>
              <a:t>and for fixing the date of a marriage, people consult a priest.</a:t>
            </a:r>
            <a:r>
              <a:rPr lang="en-IN" sz="2800" dirty="0" smtClean="0"/>
              <a:t> </a:t>
            </a:r>
            <a:r>
              <a:rPr lang="en-IN" sz="2800" dirty="0" smtClean="0">
                <a:solidFill>
                  <a:schemeClr val="accent4">
                    <a:lumMod val="50000"/>
                  </a:schemeClr>
                </a:solidFill>
              </a:rPr>
              <a:t>The term ‘information sources’ pertain to library and information science. Mostly librarians and information scientists deal with information sources.</a:t>
            </a:r>
            <a:endParaRPr lang="en-US" sz="2800" dirty="0" smtClean="0">
              <a:solidFill>
                <a:schemeClr val="accent4">
                  <a:lumMod val="50000"/>
                </a:schemeClr>
              </a:solidFill>
            </a:endParaRPr>
          </a:p>
          <a:p>
            <a:pPr algn="just">
              <a:buNone/>
            </a:pPr>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lstStyle/>
          <a:p>
            <a:pPr algn="ctr">
              <a:buNone/>
            </a:pPr>
            <a:r>
              <a:rPr lang="en-US" sz="6000" b="1" dirty="0" smtClean="0">
                <a:solidFill>
                  <a:srgbClr val="FF0000"/>
                </a:solidFill>
              </a:rPr>
              <a:t>Classification of Information sources</a:t>
            </a:r>
            <a:endParaRPr lang="en-US" sz="6000" dirty="0" smtClean="0">
              <a:solidFill>
                <a:srgbClr val="FF0000"/>
              </a:solidFill>
            </a:endParaRPr>
          </a:p>
          <a:p>
            <a:pPr algn="just">
              <a:buNone/>
            </a:pPr>
            <a:r>
              <a:rPr lang="en-US" sz="4800" dirty="0" smtClean="0">
                <a:solidFill>
                  <a:srgbClr val="002060"/>
                </a:solidFill>
              </a:rPr>
              <a:t>The information sources are broadly classified in to </a:t>
            </a:r>
            <a:r>
              <a:rPr lang="en-US" sz="4800" b="1" dirty="0" smtClean="0">
                <a:solidFill>
                  <a:srgbClr val="002060"/>
                </a:solidFill>
              </a:rPr>
              <a:t>documentary and non-documentary sources. </a:t>
            </a:r>
            <a:endParaRPr lang="en-US" sz="4800" dirty="0" smtClean="0">
              <a:solidFill>
                <a:srgbClr val="002060"/>
              </a:solidFill>
            </a:endParaRP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382000" cy="6172200"/>
          </a:xfrm>
        </p:spPr>
        <p:txBody>
          <a:bodyPr>
            <a:normAutofit/>
          </a:bodyPr>
          <a:lstStyle/>
          <a:p>
            <a:pPr>
              <a:buNone/>
            </a:pPr>
            <a:r>
              <a:rPr lang="en-US" b="1" dirty="0" smtClean="0">
                <a:solidFill>
                  <a:srgbClr val="FF0000"/>
                </a:solidFill>
              </a:rPr>
              <a:t>Documentary sources</a:t>
            </a:r>
            <a:r>
              <a:rPr lang="en-US" dirty="0" smtClean="0">
                <a:solidFill>
                  <a:srgbClr val="FF0000"/>
                </a:solidFill>
              </a:rPr>
              <a:t>: Documentary Sources are recorded information which is formal in nature. Documentary Sources are mainly the printed sources</a:t>
            </a:r>
            <a:r>
              <a:rPr lang="en-US" dirty="0" smtClean="0"/>
              <a:t>. </a:t>
            </a:r>
            <a:r>
              <a:rPr lang="en-US" dirty="0" smtClean="0">
                <a:solidFill>
                  <a:srgbClr val="00B0F0"/>
                </a:solidFill>
              </a:rPr>
              <a:t>But due to recent advances in technology, many of them are now also available on CDROM too. </a:t>
            </a:r>
            <a:r>
              <a:rPr lang="en-US" dirty="0" smtClean="0">
                <a:solidFill>
                  <a:schemeClr val="accent1">
                    <a:lumMod val="75000"/>
                  </a:schemeClr>
                </a:solidFill>
              </a:rPr>
              <a:t>Dictionary, Encyclopedia, directories, year books, manual, biographical sources, geographical sources etc are the examples of documentary sources of information. </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5" name="Title 1"/>
          <p:cNvSpPr>
            <a:spLocks noGrp="1"/>
          </p:cNvSpPr>
          <p:nvPr>
            <p:ph idx="1"/>
          </p:nvPr>
        </p:nvSpPr>
        <p:spPr>
          <a:xfrm>
            <a:off x="533400" y="0"/>
            <a:ext cx="8915400" cy="6553200"/>
          </a:xfrm>
        </p:spPr>
        <p:txBody>
          <a:bodyPr>
            <a:normAutofit fontScale="97500"/>
          </a:bodyPr>
          <a:lstStyle/>
          <a:p>
            <a:pPr>
              <a:buNone/>
            </a:pPr>
            <a:r>
              <a:rPr lang="en-US" dirty="0" smtClean="0"/>
              <a:t/>
            </a:r>
            <a:br>
              <a:rPr lang="en-US" dirty="0" smtClean="0"/>
            </a:br>
            <a:endParaRPr lang="en-US" dirty="0"/>
          </a:p>
        </p:txBody>
      </p:sp>
      <p:graphicFrame>
        <p:nvGraphicFramePr>
          <p:cNvPr id="3" name="Diagram 2"/>
          <p:cNvGraphicFramePr/>
          <p:nvPr/>
        </p:nvGraphicFramePr>
        <p:xfrm>
          <a:off x="457200" y="0"/>
          <a:ext cx="81534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Title 3"/>
          <p:cNvSpPr>
            <a:spLocks noGrp="1"/>
          </p:cNvSpPr>
          <p:nvPr>
            <p:ph idx="1"/>
          </p:nvPr>
        </p:nvSpPr>
        <p:spPr>
          <a:xfrm>
            <a:off x="457200" y="0"/>
            <a:ext cx="8229600" cy="6126163"/>
          </a:xfrm>
        </p:spPr>
        <p:txBody>
          <a:bodyPr>
            <a:normAutofit lnSpcReduction="10000"/>
          </a:bodyPr>
          <a:lstStyle/>
          <a:p>
            <a:pPr>
              <a:buNone/>
            </a:pPr>
            <a:r>
              <a:rPr lang="en-US" sz="6000" dirty="0" smtClean="0">
                <a:solidFill>
                  <a:srgbClr val="FF0000"/>
                </a:solidFill>
              </a:rPr>
              <a:t>Documentary sources can be classified in three types.</a:t>
            </a:r>
          </a:p>
          <a:p>
            <a:pPr>
              <a:buNone/>
            </a:pPr>
            <a:r>
              <a:rPr lang="en-US" sz="6000" dirty="0" smtClean="0">
                <a:solidFill>
                  <a:srgbClr val="FF0000"/>
                </a:solidFill>
              </a:rPr>
              <a:t>1. Primary sources</a:t>
            </a:r>
          </a:p>
          <a:p>
            <a:pPr>
              <a:buNone/>
            </a:pPr>
            <a:r>
              <a:rPr lang="en-US" sz="6000" dirty="0" smtClean="0">
                <a:solidFill>
                  <a:srgbClr val="FF0000"/>
                </a:solidFill>
              </a:rPr>
              <a:t>2. Secondary sources</a:t>
            </a:r>
          </a:p>
          <a:p>
            <a:pPr>
              <a:buNone/>
            </a:pPr>
            <a:r>
              <a:rPr lang="en-US" sz="6000" dirty="0" smtClean="0">
                <a:solidFill>
                  <a:srgbClr val="FF0000"/>
                </a:solidFill>
              </a:rPr>
              <a:t>3. Tertiary sources</a:t>
            </a:r>
          </a:p>
          <a:p>
            <a:endParaRPr lang="en-US" sz="4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TotalTime>
  <Words>1363</Words>
  <Application>Microsoft Office PowerPoint</Application>
  <PresentationFormat>On-screen Show (4:3)</PresentationFormat>
  <Paragraphs>148</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Types of Information Sources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f). Theses and Dissertations </vt:lpstr>
      <vt:lpstr>Slide 35</vt:lpstr>
      <vt:lpstr>g) Trade Literature </vt:lpstr>
      <vt:lpstr>Slide 37</vt:lpstr>
      <vt:lpstr>h) Unpublished Documents   </vt:lpstr>
      <vt:lpstr>Slide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LIBRARIES</dc:title>
  <dc:creator>acer</dc:creator>
  <cp:lastModifiedBy>vijay</cp:lastModifiedBy>
  <cp:revision>61</cp:revision>
  <dcterms:created xsi:type="dcterms:W3CDTF">2006-08-16T00:00:00Z</dcterms:created>
  <dcterms:modified xsi:type="dcterms:W3CDTF">2020-01-30T16:22:47Z</dcterms:modified>
</cp:coreProperties>
</file>