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7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Subtitle 2"/>
          <p:cNvSpPr>
            <a:spLocks noGrp="1"/>
          </p:cNvSpPr>
          <p:nvPr>
            <p:ph type="ctrTitle"/>
          </p:nvPr>
        </p:nvSpPr>
        <p:spPr>
          <a:xfrm>
            <a:off x="685800" y="1143000"/>
            <a:ext cx="7772400" cy="4953000"/>
          </a:xfrm>
        </p:spPr>
        <p:txBody>
          <a:bodyPr>
            <a:normAutofit/>
          </a:bodyPr>
          <a:lstStyle/>
          <a:p>
            <a:r>
              <a:rPr lang="en-US" sz="6000" b="1" dirty="0" smtClean="0"/>
              <a:t>Information Sources</a:t>
            </a:r>
            <a:r>
              <a:rPr lang="en-US" sz="6000" dirty="0" smtClean="0"/>
              <a:t/>
            </a:r>
            <a:br>
              <a:rPr lang="en-US" sz="6000" dirty="0" smtClean="0"/>
            </a:br>
            <a:r>
              <a:rPr lang="en-US" sz="6000" dirty="0" smtClean="0"/>
              <a:t>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Autofit/>
          </a:bodyPr>
          <a:lstStyle/>
          <a:p>
            <a:pPr algn="just">
              <a:buNone/>
            </a:pPr>
            <a:r>
              <a:rPr lang="en-US" sz="5400" dirty="0" smtClean="0"/>
              <a:t>2. To furnish up-to date facts and information an all subjects to one and all</a:t>
            </a:r>
          </a:p>
          <a:p>
            <a:pPr algn="just">
              <a:buNone/>
            </a:pPr>
            <a:r>
              <a:rPr lang="en-US" sz="5400" dirty="0" smtClean="0"/>
              <a:t>3. To provide one and all a harmless and elevating use of leisure</a:t>
            </a:r>
          </a:p>
          <a:p>
            <a:pPr algn="just"/>
            <a:endParaRPr lang="en-US" sz="5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381000"/>
            <a:ext cx="8229600" cy="5745163"/>
          </a:xfrm>
        </p:spPr>
        <p:txBody>
          <a:bodyPr>
            <a:normAutofit/>
          </a:bodyPr>
          <a:lstStyle/>
          <a:p>
            <a:pPr algn="just">
              <a:buNone/>
            </a:pPr>
            <a:r>
              <a:rPr lang="en-US" sz="5400" dirty="0" smtClean="0"/>
              <a:t>4. To contribute to productivity drive by improving top Management of the latest trends in respective areas of interest</a:t>
            </a:r>
          </a:p>
          <a:p>
            <a:pPr algn="just"/>
            <a:endParaRPr lang="en-US" sz="5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381000" y="2819400"/>
            <a:ext cx="8229600" cy="1981200"/>
          </a:xfrm>
        </p:spPr>
        <p:txBody>
          <a:bodyPr>
            <a:normAutofit/>
          </a:bodyPr>
          <a:lstStyle/>
          <a:p>
            <a:pPr algn="ctr">
              <a:buNone/>
            </a:pPr>
            <a:r>
              <a:rPr lang="en-US" sz="6000" b="1" dirty="0" smtClean="0"/>
              <a:t>FUNCTIONS</a:t>
            </a:r>
            <a:endParaRPr lang="en-US" sz="6000" dirty="0" smtClean="0"/>
          </a:p>
          <a:p>
            <a:pPr algn="ctr"/>
            <a:endParaRPr lang="en-US" sz="6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lstStyle/>
          <a:p>
            <a:pPr>
              <a:buNone/>
            </a:pPr>
            <a:r>
              <a:rPr lang="en-US" dirty="0" smtClean="0"/>
              <a:t>1. </a:t>
            </a:r>
            <a:r>
              <a:rPr lang="en-US" sz="6600" dirty="0" smtClean="0"/>
              <a:t>1. It provides free and direct access to tools of information and education</a:t>
            </a:r>
          </a:p>
          <a:p>
            <a:pPr>
              <a:buNone/>
            </a:pPr>
            <a:endParaRPr lang="en-US" sz="6600" dirty="0">
              <a:latin typeface="Arial Narrow" pitchFamily="34" charset="0"/>
              <a:ea typeface="SimSun-ExtB" pitchFamily="49"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Autofit/>
          </a:bodyPr>
          <a:lstStyle/>
          <a:p>
            <a:pPr>
              <a:buNone/>
            </a:pPr>
            <a:r>
              <a:rPr lang="en-US" sz="5400" dirty="0" smtClean="0"/>
              <a:t>2. It serves as an instrument of informal self-education.</a:t>
            </a:r>
          </a:p>
          <a:p>
            <a:pPr>
              <a:buNone/>
            </a:pPr>
            <a:r>
              <a:rPr lang="en-US" sz="5400" dirty="0" smtClean="0"/>
              <a:t>3. It act as a centre for cultural and social activities of the local community</a:t>
            </a:r>
            <a:endParaRPr lang="en-US" sz="5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686800" cy="6248400"/>
          </a:xfrm>
        </p:spPr>
        <p:txBody>
          <a:bodyPr>
            <a:noAutofit/>
          </a:bodyPr>
          <a:lstStyle/>
          <a:p>
            <a:pPr algn="just">
              <a:buNone/>
            </a:pPr>
            <a:r>
              <a:rPr lang="en-US" sz="4000" dirty="0" smtClean="0"/>
              <a:t>4. It preserves the materials of local/regional cultural heritage</a:t>
            </a:r>
          </a:p>
          <a:p>
            <a:pPr algn="just">
              <a:buNone/>
            </a:pPr>
            <a:r>
              <a:rPr lang="en-US" sz="4000" dirty="0" smtClean="0"/>
              <a:t>5. Providing to them facilities to support their formal education by collecting books and other documents on various subjects and courses</a:t>
            </a:r>
          </a:p>
          <a:p>
            <a:pPr algn="just">
              <a:buNone/>
            </a:pPr>
            <a:r>
              <a:rPr lang="en-US" sz="4000" dirty="0" smtClean="0"/>
              <a:t>6. Providing healthy literature for recreation and constructive use of leisure time</a:t>
            </a:r>
          </a:p>
          <a:p>
            <a:pPr algn="just"/>
            <a:endParaRPr lang="en-US" sz="4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534400" cy="6858000"/>
          </a:xfrm>
        </p:spPr>
        <p:txBody>
          <a:bodyPr>
            <a:normAutofit/>
          </a:bodyPr>
          <a:lstStyle/>
          <a:p>
            <a:pPr>
              <a:buNone/>
            </a:pPr>
            <a:r>
              <a:rPr lang="en-US" sz="6000" dirty="0" smtClean="0"/>
              <a:t>7. Meeting information need of the community</a:t>
            </a:r>
          </a:p>
          <a:p>
            <a:pPr>
              <a:buNone/>
            </a:pPr>
            <a:r>
              <a:rPr lang="en-US" sz="6000" dirty="0" smtClean="0"/>
              <a:t>8. Providing documents to support the civic and cultural engagements of the people.</a:t>
            </a:r>
          </a:p>
          <a:p>
            <a:pPr>
              <a:buNone/>
            </a:pPr>
            <a:r>
              <a:rPr lang="en-US" sz="6000" dirty="0" smtClean="0"/>
              <a:t> </a:t>
            </a:r>
          </a:p>
          <a:p>
            <a:endParaRPr lang="en-US" sz="6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SERVICES</a:t>
            </a:r>
            <a:endParaRPr lang="en-US" dirty="0"/>
          </a:p>
        </p:txBody>
      </p:sp>
      <p:sp>
        <p:nvSpPr>
          <p:cNvPr id="3" name="Content Placeholder 2"/>
          <p:cNvSpPr>
            <a:spLocks noGrp="1"/>
          </p:cNvSpPr>
          <p:nvPr>
            <p:ph idx="1"/>
          </p:nvPr>
        </p:nvSpPr>
        <p:spPr>
          <a:xfrm>
            <a:off x="457200" y="1371600"/>
            <a:ext cx="8229600" cy="5181600"/>
          </a:xfrm>
        </p:spPr>
        <p:txBody>
          <a:bodyPr>
            <a:noAutofit/>
          </a:bodyPr>
          <a:lstStyle/>
          <a:p>
            <a:pPr algn="just">
              <a:buNone/>
            </a:pPr>
            <a:r>
              <a:rPr lang="en-US" sz="4800" b="1" dirty="0" smtClean="0"/>
              <a:t>Lending service</a:t>
            </a:r>
            <a:r>
              <a:rPr lang="en-US" sz="4800" dirty="0" smtClean="0"/>
              <a:t>: Lending service is an important service provided by the circulation section. Lending of documents to user is done by the lending sections</a:t>
            </a:r>
            <a:endParaRPr lang="en-US" sz="4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6172200"/>
          </a:xfrm>
        </p:spPr>
        <p:txBody>
          <a:bodyPr>
            <a:normAutofit lnSpcReduction="10000"/>
          </a:bodyPr>
          <a:lstStyle/>
          <a:p>
            <a:pPr algn="just">
              <a:buNone/>
            </a:pPr>
            <a:r>
              <a:rPr lang="en-US" sz="4400" b="1" dirty="0" smtClean="0">
                <a:solidFill>
                  <a:srgbClr val="FF0000"/>
                </a:solidFill>
              </a:rPr>
              <a:t>Inter library loan</a:t>
            </a:r>
            <a:r>
              <a:rPr lang="en-US" sz="4400" dirty="0" smtClean="0"/>
              <a:t>: </a:t>
            </a:r>
            <a:r>
              <a:rPr lang="en-US" sz="4400" dirty="0" smtClean="0">
                <a:solidFill>
                  <a:schemeClr val="tx2">
                    <a:lumMod val="60000"/>
                    <a:lumOff val="40000"/>
                  </a:schemeClr>
                </a:solidFill>
              </a:rPr>
              <a:t>Some of the readers especially the research </a:t>
            </a:r>
            <a:r>
              <a:rPr lang="en-US" sz="4400" dirty="0" err="1" smtClean="0">
                <a:solidFill>
                  <a:schemeClr val="tx2">
                    <a:lumMod val="60000"/>
                    <a:lumOff val="40000"/>
                  </a:schemeClr>
                </a:solidFill>
              </a:rPr>
              <a:t>scholors</a:t>
            </a:r>
            <a:r>
              <a:rPr lang="en-US" sz="4400" dirty="0" smtClean="0">
                <a:solidFill>
                  <a:schemeClr val="tx2">
                    <a:lumMod val="60000"/>
                    <a:lumOff val="40000"/>
                  </a:schemeClr>
                </a:solidFill>
              </a:rPr>
              <a:t>, may need some documents which may be available in some other library. The librarian should help the reader in this study by getting the required document for him from other library, on inter-library loan.</a:t>
            </a:r>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629400"/>
          </a:xfrm>
        </p:spPr>
        <p:txBody>
          <a:bodyPr>
            <a:noAutofit/>
          </a:bodyPr>
          <a:lstStyle/>
          <a:p>
            <a:pPr algn="just">
              <a:buNone/>
            </a:pPr>
            <a:r>
              <a:rPr lang="en-US" sz="4000" b="1" dirty="0" smtClean="0">
                <a:solidFill>
                  <a:srgbClr val="FF0000"/>
                </a:solidFill>
              </a:rPr>
              <a:t>Readers advisory service</a:t>
            </a:r>
            <a:r>
              <a:rPr lang="en-US" sz="4000" dirty="0" smtClean="0"/>
              <a:t>: Some times students face difficulty in consulting the library catalogue, locating the exact document required by them or consulting the relevant reference tools available in the library. To this end, students need the help and guidance of the library staff, who should readily help them to the necessary material through the reference service</a:t>
            </a:r>
            <a:endParaRPr lang="en-U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81000" y="304800"/>
            <a:ext cx="8305800" cy="6248400"/>
          </a:xfrm>
        </p:spPr>
        <p:txBody>
          <a:bodyPr>
            <a:noAutofit/>
          </a:bodyPr>
          <a:lstStyle/>
          <a:p>
            <a:pPr>
              <a:buNone/>
            </a:pPr>
            <a:endParaRPr lang="en-US" sz="5400" dirty="0" smtClean="0">
              <a:solidFill>
                <a:srgbClr val="FF0000"/>
              </a:solidFill>
            </a:endParaRPr>
          </a:p>
          <a:p>
            <a:pPr>
              <a:buNone/>
            </a:pPr>
            <a:r>
              <a:rPr lang="en-US" b="1" dirty="0" smtClean="0"/>
              <a:t>INFORMATION</a:t>
            </a:r>
            <a:endParaRPr lang="en-US" dirty="0" smtClean="0"/>
          </a:p>
          <a:p>
            <a:pPr>
              <a:buNone/>
            </a:pPr>
            <a:r>
              <a:rPr lang="en-US" b="1" dirty="0" smtClean="0"/>
              <a:t> </a:t>
            </a:r>
            <a:endParaRPr lang="en-US" dirty="0" smtClean="0"/>
          </a:p>
          <a:p>
            <a:pPr>
              <a:buNone/>
            </a:pPr>
            <a:r>
              <a:rPr lang="en-US" b="1" dirty="0" smtClean="0"/>
              <a:t>Meaning and Definitions</a:t>
            </a:r>
            <a:endParaRPr lang="en-US" dirty="0" smtClean="0"/>
          </a:p>
          <a:p>
            <a:pPr>
              <a:buNone/>
            </a:pPr>
            <a:r>
              <a:rPr lang="en-US" b="1" dirty="0" smtClean="0"/>
              <a:t> </a:t>
            </a:r>
            <a:endParaRPr lang="en-US" dirty="0" smtClean="0"/>
          </a:p>
          <a:p>
            <a:pPr algn="just">
              <a:buNone/>
            </a:pPr>
            <a:r>
              <a:rPr lang="en-US" dirty="0" smtClean="0"/>
              <a:t>The term "Information" has been derived from two Latin words "Formation" and "Forma". Both the terms convey the same meaning of giving shape to something and forming a pattern.</a:t>
            </a:r>
          </a:p>
          <a:p>
            <a:endParaRPr lang="en-US" sz="5400"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Autofit/>
          </a:bodyPr>
          <a:lstStyle/>
          <a:p>
            <a:pPr>
              <a:buNone/>
            </a:pPr>
            <a:r>
              <a:rPr lang="en-US" sz="6000" b="1" dirty="0" smtClean="0">
                <a:solidFill>
                  <a:srgbClr val="FF0000"/>
                </a:solidFill>
              </a:rPr>
              <a:t>Compilation of bibliographies: </a:t>
            </a:r>
            <a:r>
              <a:rPr lang="en-US" sz="6000" dirty="0" smtClean="0"/>
              <a:t>Bibliographies may be compiled on demand or in anticipation. This is a useful service.</a:t>
            </a:r>
          </a:p>
          <a:p>
            <a:pPr>
              <a:buNone/>
            </a:pPr>
            <a:r>
              <a:rPr lang="en-US" sz="6000" dirty="0" smtClean="0"/>
              <a:t> </a:t>
            </a:r>
          </a:p>
          <a:p>
            <a:pPr>
              <a:buNone/>
            </a:pPr>
            <a:endParaRPr lang="en-US" sz="6000" dirty="0" smtClean="0"/>
          </a:p>
          <a:p>
            <a:endParaRPr lang="en-US" sz="6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lnSpcReduction="10000"/>
          </a:bodyPr>
          <a:lstStyle/>
          <a:p>
            <a:pPr>
              <a:buNone/>
            </a:pPr>
            <a:r>
              <a:rPr lang="en-US" sz="5400" b="1" dirty="0" smtClean="0">
                <a:solidFill>
                  <a:srgbClr val="FF0000"/>
                </a:solidFill>
              </a:rPr>
              <a:t>Referral service</a:t>
            </a:r>
            <a:r>
              <a:rPr lang="en-US" sz="5400" dirty="0" smtClean="0"/>
              <a:t>: The information may not be available in the library. The librarian may direct the reader to get the information from some other sources</a:t>
            </a:r>
          </a:p>
          <a:p>
            <a:r>
              <a:rPr lang="en-US" sz="5400" dirty="0" smtClean="0"/>
              <a:t>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pPr algn="just">
              <a:buNone/>
            </a:pPr>
            <a:r>
              <a:rPr lang="en-US" sz="4400" b="1" dirty="0" smtClean="0">
                <a:solidFill>
                  <a:srgbClr val="FF0000"/>
                </a:solidFill>
              </a:rPr>
              <a:t>Library orientation </a:t>
            </a:r>
            <a:r>
              <a:rPr lang="en-US" sz="4400" b="1" dirty="0" smtClean="0"/>
              <a:t>: </a:t>
            </a:r>
            <a:r>
              <a:rPr lang="en-US" sz="4400" dirty="0" smtClean="0"/>
              <a:t>Majority of the students are not aware of the utility of the library and they do not know how to use the library effectively. Library orientation of such students is very necessary so that they learn to use the library properly</a:t>
            </a:r>
            <a:endParaRPr lang="en-US" sz="4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pPr algn="just">
              <a:buNone/>
            </a:pPr>
            <a:r>
              <a:rPr lang="en-US" sz="3600" b="1" dirty="0" smtClean="0">
                <a:solidFill>
                  <a:srgbClr val="FF0000"/>
                </a:solidFill>
              </a:rPr>
              <a:t>Extension service: </a:t>
            </a:r>
            <a:r>
              <a:rPr lang="en-US" sz="3600" dirty="0" smtClean="0"/>
              <a:t>The extension services in public libraries are one of the </a:t>
            </a:r>
            <a:r>
              <a:rPr lang="en-US" sz="3600" dirty="0" err="1" smtClean="0"/>
              <a:t>programmes</a:t>
            </a:r>
            <a:r>
              <a:rPr lang="en-US" sz="3600" dirty="0" smtClean="0"/>
              <a:t>, which increase the number of readers and use of the libraries. Such </a:t>
            </a:r>
            <a:r>
              <a:rPr lang="en-US" sz="3600" dirty="0" err="1" smtClean="0"/>
              <a:t>programmes</a:t>
            </a:r>
            <a:r>
              <a:rPr lang="en-US" sz="3600" dirty="0" smtClean="0"/>
              <a:t> must be arranged so that the public of that area in which the public library is established may be attracted towards the library. These </a:t>
            </a:r>
            <a:r>
              <a:rPr lang="en-US" sz="3600" dirty="0" err="1" smtClean="0"/>
              <a:t>programmes</a:t>
            </a:r>
            <a:r>
              <a:rPr lang="en-US" sz="3600" dirty="0" smtClean="0"/>
              <a:t> may be organized through exhibitions, story hours for children, public lectures and talks, reading </a:t>
            </a:r>
            <a:endParaRPr lang="en-US" sz="3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pPr algn="just"/>
            <a:endParaRPr lang="en-US"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82000" cy="5105400"/>
          </a:xfrm>
        </p:spPr>
        <p:txBody>
          <a:bodyPr>
            <a:normAutofit fontScale="77500" lnSpcReduction="20000"/>
          </a:bodyPr>
          <a:lstStyle/>
          <a:p>
            <a:pPr algn="just">
              <a:buNone/>
            </a:pPr>
            <a:r>
              <a:rPr lang="en-US" sz="7200" dirty="0" smtClean="0"/>
              <a:t> In the word of </a:t>
            </a:r>
            <a:r>
              <a:rPr lang="en-US" sz="7200" dirty="0" err="1" smtClean="0"/>
              <a:t>Foskett</a:t>
            </a:r>
            <a:r>
              <a:rPr lang="en-US" sz="7200" dirty="0" smtClean="0"/>
              <a:t> “Knowledge is what I know, Information is what we know". In the simpler terms, the processed data are the information.</a:t>
            </a:r>
          </a:p>
          <a:p>
            <a:pPr>
              <a:buNone/>
            </a:pPr>
            <a:r>
              <a:rPr lang="en-US" sz="7200" dirty="0" smtClean="0"/>
              <a:t> </a:t>
            </a:r>
          </a:p>
          <a:p>
            <a:pPr algn="ctr">
              <a:buNone/>
            </a:pPr>
            <a:endParaRPr lang="en-US" sz="7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304800"/>
            <a:ext cx="8229600" cy="6096000"/>
          </a:xfrm>
        </p:spPr>
        <p:txBody>
          <a:bodyPr>
            <a:normAutofit/>
          </a:bodyPr>
          <a:lstStyle/>
          <a:p>
            <a:pPr algn="just">
              <a:buNone/>
            </a:pPr>
            <a:r>
              <a:rPr lang="en-US" sz="4800" dirty="0" smtClean="0">
                <a:solidFill>
                  <a:srgbClr val="FFFF00"/>
                </a:solidFill>
              </a:rPr>
              <a:t>According to </a:t>
            </a:r>
            <a:r>
              <a:rPr lang="en-US" sz="4800" dirty="0" err="1" smtClean="0">
                <a:solidFill>
                  <a:srgbClr val="FFFF00"/>
                </a:solidFill>
              </a:rPr>
              <a:t>J.Beeker</a:t>
            </a:r>
            <a:r>
              <a:rPr lang="en-US" sz="4800" dirty="0" smtClean="0">
                <a:solidFill>
                  <a:srgbClr val="FFFF00"/>
                </a:solidFill>
              </a:rPr>
              <a:t> "Facts concerned with a subject called information" </a:t>
            </a:r>
            <a:r>
              <a:rPr lang="en-US" sz="4800" dirty="0" err="1" smtClean="0">
                <a:solidFill>
                  <a:srgbClr val="FFFF00"/>
                </a:solidFill>
              </a:rPr>
              <a:t>Haufman</a:t>
            </a:r>
            <a:r>
              <a:rPr lang="en-US" sz="4800" dirty="0" smtClean="0">
                <a:solidFill>
                  <a:srgbClr val="FFFF00"/>
                </a:solidFill>
              </a:rPr>
              <a:t> defined "The information is a collection of statements, facts and the figures"</a:t>
            </a:r>
          </a:p>
          <a:p>
            <a:pPr algn="just">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6096000"/>
          </a:xfrm>
        </p:spPr>
        <p:txBody>
          <a:bodyPr>
            <a:normAutofit/>
          </a:bodyPr>
          <a:lstStyle/>
          <a:p>
            <a:pPr algn="just">
              <a:buNone/>
            </a:pPr>
            <a:r>
              <a:rPr lang="en-US" dirty="0" smtClean="0">
                <a:solidFill>
                  <a:srgbClr val="FF0000"/>
                </a:solidFill>
              </a:rPr>
              <a:t> </a:t>
            </a:r>
            <a:r>
              <a:rPr lang="en-US" dirty="0" smtClean="0">
                <a:solidFill>
                  <a:srgbClr val="FF0000"/>
                </a:solidFill>
              </a:rPr>
              <a:t>Information Sources</a:t>
            </a:r>
          </a:p>
          <a:p>
            <a:pPr algn="just">
              <a:buNone/>
            </a:pPr>
            <a:r>
              <a:rPr lang="en-US" sz="2800" dirty="0" smtClean="0"/>
              <a:t>The sources where from we get information are information sources. These sources comprise documents, institutions and human beings.</a:t>
            </a:r>
            <a:r>
              <a:rPr lang="en-IN" sz="2800" dirty="0" smtClean="0"/>
              <a:t> For example, for finding out the meaning of a word, we consult a dictionary; for admission in a particular course of study, students contact an institution; and for fixing the date of a marriage, people consult a priest. The term ‘information sources’ pertain to library and information science. Mostly librarians and information scientists deal with information sources.</a:t>
            </a:r>
            <a:endParaRPr lang="en-US" sz="2800" dirty="0" smtClean="0"/>
          </a:p>
          <a:p>
            <a:pPr algn="just">
              <a:buNone/>
            </a:pP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pPr algn="just">
              <a:buNone/>
            </a:pPr>
            <a:r>
              <a:rPr lang="en-US" sz="6000" b="1" dirty="0" smtClean="0"/>
              <a:t>Classification of Information sources</a:t>
            </a:r>
            <a:endParaRPr lang="en-US" sz="6000" dirty="0" smtClean="0"/>
          </a:p>
          <a:p>
            <a:pPr algn="just">
              <a:buNone/>
            </a:pPr>
            <a:endParaRPr lang="en-US" sz="6000" dirty="0" smtClean="0"/>
          </a:p>
          <a:p>
            <a:pPr>
              <a:buNone/>
            </a:pPr>
            <a:r>
              <a:rPr lang="en-US" dirty="0" smtClean="0"/>
              <a:t>The information sources are broadly classified in to </a:t>
            </a:r>
            <a:r>
              <a:rPr lang="en-US" b="1" dirty="0" smtClean="0"/>
              <a:t>documentary and non-documentary sources. </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172200"/>
          </a:xfrm>
        </p:spPr>
        <p:txBody>
          <a:bodyPr>
            <a:normAutofit/>
          </a:bodyPr>
          <a:lstStyle/>
          <a:p>
            <a:pPr>
              <a:buNone/>
            </a:pPr>
            <a:r>
              <a:rPr lang="en-US" b="1" dirty="0" smtClean="0"/>
              <a:t>Documentary sources</a:t>
            </a:r>
            <a:r>
              <a:rPr lang="en-US" dirty="0" smtClean="0"/>
              <a:t>: Documentary Sources are recorded information which is formal in nature. Documentary Sources are mainly the printed sources. But due to recent advances in technology, many of them are now also available on CDROM too. Dictionary, Encyclopedia, directories, year books, manual, biographical sources, geographical sources etc are the examples of documentary sources of information.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5" name="Title 1"/>
          <p:cNvSpPr>
            <a:spLocks noGrp="1"/>
          </p:cNvSpPr>
          <p:nvPr>
            <p:ph idx="1"/>
          </p:nvPr>
        </p:nvSpPr>
        <p:spPr>
          <a:xfrm>
            <a:off x="533400" y="0"/>
            <a:ext cx="8915400" cy="6553200"/>
          </a:xfrm>
        </p:spPr>
        <p:txBody>
          <a:bodyPr>
            <a:normAutofit fontScale="97500"/>
          </a:bodyPr>
          <a:lstStyle/>
          <a:p>
            <a:r>
              <a:rPr lang="en-US" smtClean="0"/>
              <a:t/>
            </a:r>
            <a:br>
              <a:rPr lang="en-US" smtClean="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OBJECTIVES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buNone/>
            </a:pPr>
            <a:r>
              <a:rPr lang="en-US" sz="7200" dirty="0" smtClean="0"/>
              <a:t>1. To help the life long self education of one and all</a:t>
            </a:r>
          </a:p>
          <a:p>
            <a:pPr algn="just"/>
            <a:endParaRPr lang="en-US" sz="7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716</Words>
  <Application>Microsoft Office PowerPoint</Application>
  <PresentationFormat>On-screen Show (4:3)</PresentationFormat>
  <Paragraphs>42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Information Sources   </vt:lpstr>
      <vt:lpstr>Slide 2</vt:lpstr>
      <vt:lpstr>Slide 3</vt:lpstr>
      <vt:lpstr>Slide 4</vt:lpstr>
      <vt:lpstr>Slide 5</vt:lpstr>
      <vt:lpstr>Slide 6</vt:lpstr>
      <vt:lpstr>Slide 7</vt:lpstr>
      <vt:lpstr>Slide 8</vt:lpstr>
      <vt:lpstr>OBJECTIVES </vt:lpstr>
      <vt:lpstr>Slide 10</vt:lpstr>
      <vt:lpstr>Slide 11</vt:lpstr>
      <vt:lpstr>Slide 12</vt:lpstr>
      <vt:lpstr>Slide 13</vt:lpstr>
      <vt:lpstr>Slide 14</vt:lpstr>
      <vt:lpstr>Slide 15</vt:lpstr>
      <vt:lpstr>Slide 16</vt:lpstr>
      <vt:lpstr>SERVICES</vt:lpstr>
      <vt:lpstr>Slide 18</vt:lpstr>
      <vt:lpstr>Slide 19</vt:lpstr>
      <vt:lpstr>Slide 20</vt:lpstr>
      <vt:lpstr>Slide 21</vt:lpstr>
      <vt:lpstr>Slide 22</vt:lpstr>
      <vt:lpstr>Slide 23</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LIBRARIES   </dc:title>
  <dc:creator>acer</dc:creator>
  <cp:lastModifiedBy>Librarian</cp:lastModifiedBy>
  <cp:revision>24</cp:revision>
  <dcterms:created xsi:type="dcterms:W3CDTF">2006-08-16T00:00:00Z</dcterms:created>
  <dcterms:modified xsi:type="dcterms:W3CDTF">2020-01-30T10:52:05Z</dcterms:modified>
</cp:coreProperties>
</file>