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6" r:id="rId5"/>
    <p:sldId id="260" r:id="rId6"/>
    <p:sldId id="261" r:id="rId7"/>
    <p:sldId id="298" r:id="rId8"/>
    <p:sldId id="264" r:id="rId9"/>
    <p:sldId id="29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50" d="100"/>
          <a:sy n="50" d="100"/>
        </p:scale>
        <p:origin x="-142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05-Feb-20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05-Feb-20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05-Feb-20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Subtitle 2"/>
          <p:cNvSpPr>
            <a:spLocks noGrp="1"/>
          </p:cNvSpPr>
          <p:nvPr>
            <p:ph type="ctrTitle"/>
          </p:nvPr>
        </p:nvSpPr>
        <p:spPr>
          <a:xfrm>
            <a:off x="685800" y="1143000"/>
            <a:ext cx="7772400" cy="4953000"/>
          </a:xfrm>
        </p:spPr>
        <p:txBody>
          <a:bodyPr>
            <a:normAutofit/>
          </a:bodyPr>
          <a:lstStyle/>
          <a:p>
            <a:r>
              <a:rPr lang="en-US" sz="6000" b="1" dirty="0" smtClean="0"/>
              <a:t>Non-documentary </a:t>
            </a:r>
            <a:r>
              <a:rPr lang="en-US" sz="6000" b="1" dirty="0" smtClean="0"/>
              <a:t>Sources of Information </a:t>
            </a:r>
            <a:r>
              <a:rPr lang="en-US" sz="6000" dirty="0" smtClean="0"/>
              <a:t/>
            </a:r>
            <a:br>
              <a:rPr lang="en-US" sz="6000" dirty="0" smtClean="0"/>
            </a:br>
            <a:r>
              <a:rPr lang="en-US" sz="6000"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305800" cy="6248400"/>
          </a:xfrm>
        </p:spPr>
        <p:txBody>
          <a:bodyPr>
            <a:noAutofit/>
          </a:bodyPr>
          <a:lstStyle/>
          <a:p>
            <a:pPr algn="just">
              <a:buNone/>
            </a:pPr>
            <a:r>
              <a:rPr lang="en-US" sz="6000" dirty="0" smtClean="0">
                <a:solidFill>
                  <a:srgbClr val="FF0000"/>
                </a:solidFill>
              </a:rPr>
              <a:t>Non-documentary sources are those which are non-print media. </a:t>
            </a:r>
            <a:r>
              <a:rPr lang="en-US" sz="6000" dirty="0" smtClean="0">
                <a:solidFill>
                  <a:srgbClr val="FF0000"/>
                </a:solidFill>
              </a:rPr>
              <a:t>But provide immediate required information to the users</a:t>
            </a:r>
            <a:endParaRPr lang="en-US" sz="60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105400"/>
          </a:xfrm>
        </p:spPr>
        <p:txBody>
          <a:bodyPr>
            <a:normAutofit fontScale="62500" lnSpcReduction="20000"/>
          </a:bodyPr>
          <a:lstStyle/>
          <a:p>
            <a:pPr algn="just">
              <a:buNone/>
            </a:pPr>
            <a:r>
              <a:rPr lang="en-US" sz="7200" dirty="0" smtClean="0"/>
              <a:t>  </a:t>
            </a:r>
            <a:endParaRPr lang="en-US" sz="4800" dirty="0" smtClean="0">
              <a:solidFill>
                <a:srgbClr val="0070C0"/>
              </a:solidFill>
            </a:endParaRPr>
          </a:p>
          <a:p>
            <a:pPr algn="just">
              <a:buNone/>
            </a:pPr>
            <a:r>
              <a:rPr lang="en-US" sz="7200" dirty="0" smtClean="0">
                <a:solidFill>
                  <a:srgbClr val="FF0000"/>
                </a:solidFill>
              </a:rPr>
              <a:t>There are other sources of information besides the traditional documentary sources, known as non-documentary sources, which provide the information immediately required by any user.</a:t>
            </a:r>
          </a:p>
          <a:p>
            <a:endParaRPr lang="en-US" sz="7200" dirty="0" smtClean="0"/>
          </a:p>
          <a:p>
            <a:pPr algn="ctr">
              <a:buNone/>
            </a:pPr>
            <a:endParaRPr lang="en-US" sz="7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endParaRPr lang="en-US" dirty="0" smtClean="0"/>
          </a:p>
          <a:p>
            <a:pPr>
              <a:buNone/>
            </a:pPr>
            <a:r>
              <a:rPr lang="en-US" dirty="0" smtClean="0">
                <a:solidFill>
                  <a:srgbClr val="FF0000"/>
                </a:solidFill>
              </a:rPr>
              <a:t>There are two kinds of non-documentary sources.</a:t>
            </a:r>
          </a:p>
          <a:p>
            <a:pPr>
              <a:buNone/>
            </a:pPr>
            <a:r>
              <a:rPr lang="en-US" dirty="0" smtClean="0">
                <a:solidFill>
                  <a:srgbClr val="FF0000"/>
                </a:solidFill>
              </a:rPr>
              <a:t>1. Formal</a:t>
            </a:r>
          </a:p>
          <a:p>
            <a:pPr>
              <a:buNone/>
            </a:pPr>
            <a:r>
              <a:rPr lang="en-US" dirty="0" smtClean="0">
                <a:solidFill>
                  <a:srgbClr val="FF0000"/>
                </a:solidFill>
              </a:rPr>
              <a:t>2. Informal</a:t>
            </a:r>
          </a:p>
          <a:p>
            <a:pPr>
              <a:buNone/>
            </a:pPr>
            <a:r>
              <a:rPr lang="en-US" dirty="0" smtClean="0"/>
              <a:t>	</a:t>
            </a:r>
            <a:r>
              <a:rPr lang="en-US" dirty="0" smtClean="0">
                <a:solidFill>
                  <a:srgbClr val="0070C0"/>
                </a:solidFill>
              </a:rPr>
              <a:t>The formal sources include universities, consultants, industries, research institutions and government departments</a:t>
            </a:r>
            <a:r>
              <a:rPr lang="en-US" dirty="0" smtClean="0"/>
              <a:t>.</a:t>
            </a:r>
          </a:p>
          <a:p>
            <a:pPr>
              <a:buNone/>
            </a:pPr>
            <a:r>
              <a:rPr lang="en-US" dirty="0" smtClean="0"/>
              <a:t>		</a:t>
            </a:r>
            <a:r>
              <a:rPr lang="en-US" dirty="0" smtClean="0">
                <a:solidFill>
                  <a:srgbClr val="FF33CC"/>
                </a:solidFill>
              </a:rPr>
              <a:t>The informal sources comprise of conversation with colleagues, visitors, participation in conferences, seminar etc</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6096000"/>
          </a:xfrm>
        </p:spPr>
        <p:txBody>
          <a:bodyPr>
            <a:normAutofit/>
          </a:bodyPr>
          <a:lstStyle/>
          <a:p>
            <a:pPr>
              <a:buNone/>
            </a:pPr>
            <a:endParaRPr lang="en-US" sz="2800" dirty="0" smtClean="0"/>
          </a:p>
          <a:p>
            <a:pPr>
              <a:buNone/>
            </a:pPr>
            <a:r>
              <a:rPr lang="en-US" sz="2800" dirty="0" smtClean="0">
                <a:solidFill>
                  <a:srgbClr val="7030A0"/>
                </a:solidFill>
              </a:rPr>
              <a:t>In </a:t>
            </a:r>
            <a:r>
              <a:rPr lang="en-US" sz="2800" dirty="0" smtClean="0">
                <a:solidFill>
                  <a:srgbClr val="7030A0"/>
                </a:solidFill>
              </a:rPr>
              <a:t>a simple form we can group non-documentary sources of information in to the following 4 categories</a:t>
            </a:r>
            <a:r>
              <a:rPr lang="en-US" sz="2800" dirty="0" smtClean="0"/>
              <a:t>.</a:t>
            </a:r>
          </a:p>
          <a:p>
            <a:pPr>
              <a:buNone/>
            </a:pPr>
            <a:r>
              <a:rPr lang="en-US" sz="2800" b="1" dirty="0" smtClean="0"/>
              <a:t> </a:t>
            </a:r>
            <a:r>
              <a:rPr lang="en-US" sz="2800" b="1" dirty="0" smtClean="0">
                <a:solidFill>
                  <a:srgbClr val="FF33CC"/>
                </a:solidFill>
              </a:rPr>
              <a:t>1</a:t>
            </a:r>
            <a:r>
              <a:rPr lang="en-US" sz="2800" b="1" dirty="0" smtClean="0">
                <a:solidFill>
                  <a:srgbClr val="FF33CC"/>
                </a:solidFill>
              </a:rPr>
              <a:t>. Human resources</a:t>
            </a:r>
            <a:r>
              <a:rPr lang="en-US" sz="2800" dirty="0" smtClean="0"/>
              <a:t>: </a:t>
            </a:r>
          </a:p>
          <a:p>
            <a:pPr algn="just">
              <a:buNone/>
            </a:pPr>
            <a:r>
              <a:rPr lang="en-US" sz="2800" dirty="0" smtClean="0">
                <a:solidFill>
                  <a:srgbClr val="FF0066"/>
                </a:solidFill>
              </a:rPr>
              <a:t> </a:t>
            </a:r>
            <a:r>
              <a:rPr lang="en-US" sz="2800" dirty="0" smtClean="0">
                <a:solidFill>
                  <a:srgbClr val="FF0066"/>
                </a:solidFill>
              </a:rPr>
              <a:t>If </a:t>
            </a:r>
            <a:r>
              <a:rPr lang="en-US" sz="2800" dirty="0" smtClean="0">
                <a:solidFill>
                  <a:srgbClr val="FF0066"/>
                </a:solidFill>
              </a:rPr>
              <a:t>a man who is encaged in doing historical research, the best way to get information is to go to the particular place and talk to the oldest person of that area. In addition to it, interaction with experts, fellows, specialists, family members gives a lot of information to solve problems of researchers. </a:t>
            </a:r>
          </a:p>
          <a:p>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buNone/>
            </a:pPr>
            <a:r>
              <a:rPr lang="en-US" b="1" dirty="0" smtClean="0"/>
              <a:t>2</a:t>
            </a:r>
            <a:r>
              <a:rPr lang="en-US" b="1" dirty="0" smtClean="0"/>
              <a:t>. Institutional source</a:t>
            </a:r>
            <a:r>
              <a:rPr lang="en-US" dirty="0" smtClean="0"/>
              <a:t>: </a:t>
            </a:r>
          </a:p>
          <a:p>
            <a:pPr algn="just">
              <a:buNone/>
            </a:pPr>
            <a:r>
              <a:rPr lang="en-US" dirty="0" smtClean="0"/>
              <a:t> </a:t>
            </a:r>
            <a:r>
              <a:rPr lang="en-US" dirty="0" smtClean="0">
                <a:solidFill>
                  <a:schemeClr val="accent2">
                    <a:lumMod val="75000"/>
                  </a:schemeClr>
                </a:solidFill>
              </a:rPr>
              <a:t>Some </a:t>
            </a:r>
            <a:r>
              <a:rPr lang="en-US" dirty="0" smtClean="0">
                <a:solidFill>
                  <a:schemeClr val="accent2">
                    <a:lumMod val="75000"/>
                  </a:schemeClr>
                </a:solidFill>
              </a:rPr>
              <a:t>times the information is not published in regular publication, so this can be sought directly from the research organizations. This is the case of institutional sources of information. In this type of information sources the role of specializes information centers, college universities etc can be seen as the examples of institution sources of information.</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b="1" dirty="0" smtClean="0">
                <a:solidFill>
                  <a:schemeClr val="accent6">
                    <a:lumMod val="50000"/>
                  </a:schemeClr>
                </a:solidFill>
              </a:rPr>
              <a:t>3. Mass media</a:t>
            </a:r>
            <a:r>
              <a:rPr lang="en-US" dirty="0" smtClean="0">
                <a:solidFill>
                  <a:schemeClr val="accent6">
                    <a:lumMod val="50000"/>
                  </a:schemeClr>
                </a:solidFill>
              </a:rPr>
              <a:t>: </a:t>
            </a:r>
          </a:p>
          <a:p>
            <a:pPr algn="just">
              <a:buNone/>
            </a:pPr>
            <a:r>
              <a:rPr lang="en-US" sz="4000" dirty="0" smtClean="0">
                <a:solidFill>
                  <a:srgbClr val="FF0066"/>
                </a:solidFill>
              </a:rPr>
              <a:t>The medium by which news, information etc is communicated to general masses i.e. the public is called mass media. Mass media </a:t>
            </a:r>
            <a:r>
              <a:rPr lang="en-US" sz="4000" dirty="0" err="1" smtClean="0">
                <a:solidFill>
                  <a:srgbClr val="FF0066"/>
                </a:solidFill>
              </a:rPr>
              <a:t>includs</a:t>
            </a:r>
            <a:r>
              <a:rPr lang="en-US" sz="4000" dirty="0" smtClean="0">
                <a:solidFill>
                  <a:srgbClr val="FF0066"/>
                </a:solidFill>
              </a:rPr>
              <a:t> press, radio and television. Of these radio and television have been found most effective.</a:t>
            </a:r>
            <a:endParaRPr lang="en-US" sz="4000" dirty="0">
              <a:solidFill>
                <a:srgbClr val="FF006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3"/>
          <p:cNvSpPr>
            <a:spLocks noGrp="1"/>
          </p:cNvSpPr>
          <p:nvPr>
            <p:ph idx="1"/>
          </p:nvPr>
        </p:nvSpPr>
        <p:spPr>
          <a:xfrm>
            <a:off x="457200" y="0"/>
            <a:ext cx="8229600" cy="6126163"/>
          </a:xfrm>
        </p:spPr>
        <p:txBody>
          <a:bodyPr>
            <a:normAutofit fontScale="62500" lnSpcReduction="20000"/>
          </a:bodyPr>
          <a:lstStyle/>
          <a:p>
            <a:pPr>
              <a:buNone/>
            </a:pPr>
            <a:endParaRPr lang="en-US" sz="5400" dirty="0" smtClean="0">
              <a:solidFill>
                <a:srgbClr val="FF0000"/>
              </a:solidFill>
            </a:endParaRPr>
          </a:p>
          <a:p>
            <a:pPr>
              <a:buNone/>
            </a:pPr>
            <a:endParaRPr lang="en-US" sz="5400" dirty="0" smtClean="0">
              <a:solidFill>
                <a:srgbClr val="FF0066"/>
              </a:solidFill>
            </a:endParaRPr>
          </a:p>
          <a:p>
            <a:pPr algn="just">
              <a:buNone/>
            </a:pPr>
            <a:r>
              <a:rPr lang="en-US" sz="5400" dirty="0" smtClean="0">
                <a:solidFill>
                  <a:srgbClr val="FF0066"/>
                </a:solidFill>
              </a:rPr>
              <a:t>Mass media is a means of communications of information through broadcasting and telecasting. The technology in this field is advancing day by day. Cable television can be seen in every house of the present society, which not only provide entertainment to the public but also provide information in many new ways.</a:t>
            </a:r>
          </a:p>
          <a:p>
            <a:pPr>
              <a:buNone/>
            </a:pPr>
            <a:r>
              <a:rPr lang="en-US" sz="5400" b="1" dirty="0" smtClean="0">
                <a:solidFill>
                  <a:srgbClr val="FF0066"/>
                </a:solidFill>
              </a:rPr>
              <a:t> </a:t>
            </a:r>
            <a:endParaRPr lang="en-US" sz="5400" dirty="0" smtClean="0">
              <a:solidFill>
                <a:srgbClr val="FF0066"/>
              </a:solidFill>
            </a:endParaRPr>
          </a:p>
          <a:p>
            <a:pPr algn="just">
              <a:buNone/>
            </a:pPr>
            <a:endParaRPr lang="en-US" sz="5400"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lstStyle/>
          <a:p>
            <a:pPr algn="just">
              <a:buNone/>
            </a:pPr>
            <a:r>
              <a:rPr lang="en-US" b="1" dirty="0" smtClean="0"/>
              <a:t>4. </a:t>
            </a:r>
            <a:r>
              <a:rPr lang="en-US" b="1" dirty="0" smtClean="0"/>
              <a:t>Cyber Media</a:t>
            </a:r>
            <a:r>
              <a:rPr lang="en-US" dirty="0" smtClean="0"/>
              <a:t> </a:t>
            </a:r>
            <a:endParaRPr lang="en-US" dirty="0" smtClean="0"/>
          </a:p>
          <a:p>
            <a:pPr algn="just">
              <a:buNone/>
            </a:pPr>
            <a:r>
              <a:rPr lang="en-US" dirty="0" smtClean="0"/>
              <a:t> </a:t>
            </a:r>
            <a:r>
              <a:rPr lang="en-US" dirty="0" smtClean="0">
                <a:solidFill>
                  <a:srgbClr val="FF0000"/>
                </a:solidFill>
              </a:rPr>
              <a:t>Cyber media is another very important source of information. Media published on the internet or in cyber space is called cyber media. On this media individual can interact, exchange ideas, share information, provide social support, play games and engage in discussions and other things. Internet allows millions of people all over the world to communicate and share information</a:t>
            </a:r>
            <a:r>
              <a:rPr lang="en-US" dirty="0" smtClean="0"/>
              <a:t>.</a:t>
            </a:r>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165</Words>
  <Application>Microsoft Office PowerPoint</Application>
  <PresentationFormat>On-screen Show (4:3)</PresentationFormat>
  <Paragraphs>25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Non-documentary Sources of Information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LIBRARIES</dc:title>
  <dc:creator>acer</dc:creator>
  <cp:lastModifiedBy>vijay</cp:lastModifiedBy>
  <cp:revision>103</cp:revision>
  <dcterms:created xsi:type="dcterms:W3CDTF">2006-08-16T00:00:00Z</dcterms:created>
  <dcterms:modified xsi:type="dcterms:W3CDTF">2020-02-05T14:34:46Z</dcterms:modified>
</cp:coreProperties>
</file>