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96" r:id="rId6"/>
    <p:sldId id="260" r:id="rId7"/>
    <p:sldId id="261" r:id="rId8"/>
    <p:sldId id="264" r:id="rId9"/>
    <p:sldId id="265" r:id="rId10"/>
    <p:sldId id="266" r:id="rId11"/>
    <p:sldId id="267" r:id="rId12"/>
    <p:sldId id="268" r:id="rId13"/>
    <p:sldId id="269" r:id="rId14"/>
    <p:sldId id="280" r:id="rId15"/>
    <p:sldId id="270" r:id="rId16"/>
    <p:sldId id="273" r:id="rId17"/>
    <p:sldId id="274" r:id="rId18"/>
    <p:sldId id="275" r:id="rId19"/>
    <p:sldId id="276" r:id="rId20"/>
    <p:sldId id="277" r:id="rId21"/>
    <p:sldId id="27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snapVertSplitter="1" vertBarState="minimized" horzBarState="maximized">
    <p:restoredLeft sz="15620"/>
    <p:restoredTop sz="94660"/>
  </p:normalViewPr>
  <p:slideViewPr>
    <p:cSldViewPr>
      <p:cViewPr varScale="1">
        <p:scale>
          <a:sx n="50" d="100"/>
          <a:sy n="50" d="100"/>
        </p:scale>
        <p:origin x="-138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05-Feb-20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05-Feb-20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05-Feb-20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05-Feb-20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05-Feb-20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05-Feb-20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05-Feb-20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05-Feb-20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4" name="Subtitle 2"/>
          <p:cNvSpPr>
            <a:spLocks noGrp="1"/>
          </p:cNvSpPr>
          <p:nvPr>
            <p:ph type="ctrTitle"/>
          </p:nvPr>
        </p:nvSpPr>
        <p:spPr>
          <a:xfrm>
            <a:off x="685800" y="1143000"/>
            <a:ext cx="7772400" cy="4953000"/>
          </a:xfrm>
        </p:spPr>
        <p:txBody>
          <a:bodyPr>
            <a:normAutofit/>
          </a:bodyPr>
          <a:lstStyle/>
          <a:p>
            <a:r>
              <a:rPr lang="en-US" sz="6000" b="1" dirty="0" smtClean="0"/>
              <a:t>Secondary Sources of Information </a:t>
            </a:r>
            <a:r>
              <a:rPr lang="en-US" sz="6000" dirty="0" smtClean="0"/>
              <a:t/>
            </a:r>
            <a:br>
              <a:rPr lang="en-US" sz="6000" dirty="0" smtClean="0"/>
            </a:br>
            <a:r>
              <a:rPr lang="en-US" sz="6000" dirty="0" smtClean="0"/>
              <a:t>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1"/>
          <p:cNvSpPr>
            <a:spLocks noGrp="1"/>
          </p:cNvSpPr>
          <p:nvPr>
            <p:ph idx="1"/>
          </p:nvPr>
        </p:nvSpPr>
        <p:spPr>
          <a:xfrm>
            <a:off x="457200" y="381000"/>
            <a:ext cx="8229600" cy="5745163"/>
          </a:xfrm>
        </p:spPr>
        <p:txBody>
          <a:bodyPr>
            <a:normAutofit/>
          </a:bodyPr>
          <a:lstStyle/>
          <a:p>
            <a:pPr>
              <a:buNone/>
            </a:pPr>
            <a:r>
              <a:rPr lang="en-US" sz="5400" dirty="0" smtClean="0">
                <a:solidFill>
                  <a:schemeClr val="accent4">
                    <a:lumMod val="50000"/>
                  </a:schemeClr>
                </a:solidFill>
              </a:rPr>
              <a:t>Objective</a:t>
            </a:r>
          </a:p>
          <a:p>
            <a:pPr>
              <a:buNone/>
            </a:pPr>
            <a:r>
              <a:rPr lang="en-US" sz="5400" dirty="0" smtClean="0">
                <a:solidFill>
                  <a:srgbClr val="FF0000"/>
                </a:solidFill>
              </a:rPr>
              <a:t>To save the time of the users</a:t>
            </a:r>
            <a:endParaRPr lang="en-US" sz="5400"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1"/>
          <p:cNvSpPr>
            <a:spLocks noGrp="1"/>
          </p:cNvSpPr>
          <p:nvPr>
            <p:ph idx="1"/>
          </p:nvPr>
        </p:nvSpPr>
        <p:spPr>
          <a:xfrm>
            <a:off x="381000" y="304800"/>
            <a:ext cx="8229600" cy="6172200"/>
          </a:xfrm>
        </p:spPr>
        <p:txBody>
          <a:bodyPr>
            <a:normAutofit fontScale="92500"/>
          </a:bodyPr>
          <a:lstStyle/>
          <a:p>
            <a:pPr>
              <a:buNone/>
            </a:pPr>
            <a:r>
              <a:rPr lang="en-US" sz="6000" dirty="0" smtClean="0">
                <a:solidFill>
                  <a:srgbClr val="FF0000"/>
                </a:solidFill>
              </a:rPr>
              <a:t>Functions</a:t>
            </a:r>
          </a:p>
          <a:p>
            <a:pPr marL="1143000" indent="-1143000">
              <a:buAutoNum type="arabicPeriod"/>
            </a:pPr>
            <a:r>
              <a:rPr lang="en-US" sz="6000" dirty="0" smtClean="0">
                <a:solidFill>
                  <a:srgbClr val="002060"/>
                </a:solidFill>
              </a:rPr>
              <a:t>Help the users to searching of documents</a:t>
            </a:r>
          </a:p>
          <a:p>
            <a:pPr marL="1143000" indent="-1143000">
              <a:buAutoNum type="arabicPeriod"/>
            </a:pPr>
            <a:r>
              <a:rPr lang="en-US" sz="6000" dirty="0" smtClean="0">
                <a:solidFill>
                  <a:schemeClr val="accent2">
                    <a:lumMod val="75000"/>
                  </a:schemeClr>
                </a:solidFill>
              </a:rPr>
              <a:t>Provide guidance to </a:t>
            </a:r>
            <a:r>
              <a:rPr lang="en-US" sz="6000" dirty="0" err="1" smtClean="0">
                <a:solidFill>
                  <a:schemeClr val="accent2">
                    <a:lumMod val="75000"/>
                  </a:schemeClr>
                </a:solidFill>
              </a:rPr>
              <a:t>analyse</a:t>
            </a:r>
            <a:r>
              <a:rPr lang="en-US" sz="6000" dirty="0" smtClean="0">
                <a:solidFill>
                  <a:schemeClr val="accent2">
                    <a:lumMod val="75000"/>
                  </a:schemeClr>
                </a:solidFill>
              </a:rPr>
              <a:t> the contents of the documents</a:t>
            </a:r>
          </a:p>
          <a:p>
            <a:pPr marL="1143000" indent="-1143000">
              <a:buAutoNum type="arabicPeriod"/>
            </a:pPr>
            <a:endParaRPr lang="en-US" sz="6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a:bodyPr>
          <a:lstStyle/>
          <a:p>
            <a:pPr>
              <a:buNone/>
            </a:pPr>
            <a:r>
              <a:rPr lang="en-US" sz="6600" dirty="0" smtClean="0">
                <a:solidFill>
                  <a:srgbClr val="FF0000"/>
                </a:solidFill>
              </a:rPr>
              <a:t>3. Abstracts Indexes list and summaries' the journal articles, conference documents, reports, patents etc.</a:t>
            </a:r>
          </a:p>
          <a:p>
            <a:pPr>
              <a:buNone/>
            </a:pPr>
            <a:endParaRPr lang="en-US" sz="6600" dirty="0" smtClean="0">
              <a:latin typeface="Arial Narrow" pitchFamily="34" charset="0"/>
              <a:ea typeface="SimSun-ExtB" pitchFamily="49" charset="-122"/>
            </a:endParaRPr>
          </a:p>
          <a:p>
            <a:pPr>
              <a:buNone/>
            </a:pPr>
            <a:endParaRPr lang="en-US" sz="6600" dirty="0">
              <a:latin typeface="Arial Narrow" pitchFamily="34" charset="0"/>
              <a:ea typeface="SimSun-ExtB" pitchFamily="49"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noAutofit/>
          </a:bodyPr>
          <a:lstStyle/>
          <a:p>
            <a:pPr marL="914400" indent="-914400">
              <a:buNone/>
            </a:pPr>
            <a:r>
              <a:rPr lang="en-US" sz="6000" dirty="0" smtClean="0">
                <a:solidFill>
                  <a:srgbClr val="FF0000"/>
                </a:solidFill>
              </a:rPr>
              <a:t>4. </a:t>
            </a:r>
            <a:r>
              <a:rPr lang="en-US" sz="6000" dirty="0" err="1" smtClean="0">
                <a:solidFill>
                  <a:srgbClr val="FF0000"/>
                </a:solidFill>
              </a:rPr>
              <a:t>A&amp;Inexes</a:t>
            </a:r>
            <a:r>
              <a:rPr lang="en-US" sz="6000" dirty="0" smtClean="0">
                <a:solidFill>
                  <a:srgbClr val="FF0000"/>
                </a:solidFill>
              </a:rPr>
              <a:t> are produced regularly the currently available documents</a:t>
            </a:r>
            <a:endParaRPr lang="en-US" sz="6000"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lstStyle/>
          <a:p>
            <a:pPr>
              <a:buNone/>
            </a:pPr>
            <a:r>
              <a:rPr lang="en-US" b="1" dirty="0" smtClean="0">
                <a:solidFill>
                  <a:srgbClr val="0070C0"/>
                </a:solidFill>
              </a:rPr>
              <a:t>d) Reference Books</a:t>
            </a:r>
            <a:r>
              <a:rPr lang="en-US" b="1" dirty="0" smtClean="0"/>
              <a:t>: </a:t>
            </a:r>
            <a:endParaRPr lang="en-US" dirty="0" smtClean="0"/>
          </a:p>
          <a:p>
            <a:pPr>
              <a:buNone/>
            </a:pPr>
            <a:r>
              <a:rPr lang="en-US" b="1" dirty="0" smtClean="0"/>
              <a:t> </a:t>
            </a:r>
            <a:endParaRPr lang="en-US" dirty="0" smtClean="0"/>
          </a:p>
          <a:p>
            <a:pPr algn="just">
              <a:buNone/>
            </a:pPr>
            <a:r>
              <a:rPr lang="en-US" dirty="0" smtClean="0">
                <a:solidFill>
                  <a:srgbClr val="FF0000"/>
                </a:solidFill>
              </a:rPr>
              <a:t>The term 'Reference Book' has come to mean a specific kind of publication which has been planned and written to be consulted for items if information rather than read throughout. It contains facts that have been brought together from many sources and </a:t>
            </a:r>
            <a:r>
              <a:rPr lang="en-US" dirty="0" err="1" smtClean="0">
                <a:solidFill>
                  <a:srgbClr val="FF0000"/>
                </a:solidFill>
              </a:rPr>
              <a:t>organised</a:t>
            </a:r>
            <a:r>
              <a:rPr lang="en-US" dirty="0" smtClean="0">
                <a:solidFill>
                  <a:srgbClr val="FF0000"/>
                </a:solidFill>
              </a:rPr>
              <a:t> for quick and easy use.</a:t>
            </a:r>
          </a:p>
          <a:p>
            <a:pPr>
              <a:buNone/>
            </a:pPr>
            <a:endParaRPr lang="en-US" dirty="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686800" cy="6248400"/>
          </a:xfrm>
        </p:spPr>
        <p:txBody>
          <a:bodyPr>
            <a:noAutofit/>
          </a:bodyPr>
          <a:lstStyle/>
          <a:p>
            <a:pPr>
              <a:buNone/>
            </a:pPr>
            <a:r>
              <a:rPr lang="en-US" sz="4000" b="1" dirty="0" smtClean="0">
                <a:solidFill>
                  <a:srgbClr val="FF0000"/>
                </a:solidFill>
              </a:rPr>
              <a:t>Kinds of Reference Books.</a:t>
            </a:r>
            <a:endParaRPr lang="en-US" sz="4000" dirty="0" smtClean="0">
              <a:solidFill>
                <a:srgbClr val="FF0000"/>
              </a:solidFill>
            </a:endParaRPr>
          </a:p>
          <a:p>
            <a:endParaRPr lang="en-US" sz="4000" dirty="0" smtClean="0"/>
          </a:p>
          <a:p>
            <a:pPr>
              <a:buNone/>
            </a:pPr>
            <a:r>
              <a:rPr lang="en-US" sz="4000" b="1" dirty="0" smtClean="0">
                <a:solidFill>
                  <a:srgbClr val="00B050"/>
                </a:solidFill>
              </a:rPr>
              <a:t>1. General Reference Books</a:t>
            </a:r>
            <a:r>
              <a:rPr lang="en-US" sz="4000" dirty="0" smtClean="0">
                <a:solidFill>
                  <a:srgbClr val="00B050"/>
                </a:solidFill>
              </a:rPr>
              <a:t>: These are the book which does not deal with a particular subject. But as a whole one subject or information on few subjects is explained.</a:t>
            </a:r>
          </a:p>
          <a:p>
            <a:pPr>
              <a:buNone/>
            </a:pPr>
            <a:r>
              <a:rPr lang="en-US" sz="4000" dirty="0" smtClean="0">
                <a:solidFill>
                  <a:srgbClr val="0070C0"/>
                </a:solidFill>
              </a:rPr>
              <a:t>Example:  	Encyclopedia of Britannica</a:t>
            </a:r>
          </a:p>
          <a:p>
            <a:pPr>
              <a:buNone/>
            </a:pPr>
            <a:r>
              <a:rPr lang="en-US" sz="4000" dirty="0" smtClean="0">
                <a:solidFill>
                  <a:srgbClr val="0070C0"/>
                </a:solidFill>
              </a:rPr>
              <a:t>     		English Tamil Dictionary etc.</a:t>
            </a:r>
          </a:p>
          <a:p>
            <a:pPr algn="just">
              <a:buNone/>
            </a:pPr>
            <a:endParaRPr lang="en-US" sz="4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8600"/>
            <a:ext cx="8229600" cy="6172200"/>
          </a:xfrm>
        </p:spPr>
        <p:txBody>
          <a:bodyPr>
            <a:normAutofit fontScale="85000" lnSpcReduction="20000"/>
          </a:bodyPr>
          <a:lstStyle/>
          <a:p>
            <a:pPr>
              <a:buNone/>
            </a:pPr>
            <a:r>
              <a:rPr lang="en-US" sz="4800" dirty="0" smtClean="0"/>
              <a:t> </a:t>
            </a:r>
          </a:p>
          <a:p>
            <a:pPr>
              <a:buNone/>
            </a:pPr>
            <a:r>
              <a:rPr lang="en-US" sz="4800" b="1" dirty="0" smtClean="0">
                <a:solidFill>
                  <a:srgbClr val="FF0000"/>
                </a:solidFill>
              </a:rPr>
              <a:t>2. Specific Reference Books</a:t>
            </a:r>
            <a:r>
              <a:rPr lang="en-US" sz="4800" dirty="0" smtClean="0">
                <a:solidFill>
                  <a:srgbClr val="FF0000"/>
                </a:solidFill>
              </a:rPr>
              <a:t>: </a:t>
            </a:r>
          </a:p>
          <a:p>
            <a:endParaRPr lang="en-US" sz="4800" dirty="0" smtClean="0"/>
          </a:p>
          <a:p>
            <a:pPr>
              <a:buNone/>
            </a:pPr>
            <a:r>
              <a:rPr lang="en-US" sz="4800" dirty="0" smtClean="0">
                <a:solidFill>
                  <a:srgbClr val="0070C0"/>
                </a:solidFill>
              </a:rPr>
              <a:t>These books are written for a specific subject to provide specific information.</a:t>
            </a:r>
          </a:p>
          <a:p>
            <a:pPr>
              <a:buNone/>
            </a:pPr>
            <a:r>
              <a:rPr lang="en-US" sz="4800" dirty="0" smtClean="0">
                <a:solidFill>
                  <a:srgbClr val="0070C0"/>
                </a:solidFill>
              </a:rPr>
              <a:t> </a:t>
            </a:r>
          </a:p>
          <a:p>
            <a:pPr>
              <a:buNone/>
            </a:pPr>
            <a:r>
              <a:rPr lang="en-US" sz="4800" dirty="0" err="1" smtClean="0">
                <a:solidFill>
                  <a:schemeClr val="accent2">
                    <a:lumMod val="75000"/>
                  </a:schemeClr>
                </a:solidFill>
              </a:rPr>
              <a:t>Eg</a:t>
            </a:r>
            <a:r>
              <a:rPr lang="en-US" sz="4800" dirty="0" smtClean="0">
                <a:solidFill>
                  <a:schemeClr val="accent2">
                    <a:lumMod val="75000"/>
                  </a:schemeClr>
                </a:solidFill>
              </a:rPr>
              <a:t>: 	Mc </a:t>
            </a:r>
            <a:r>
              <a:rPr lang="en-US" sz="4800" dirty="0" err="1" smtClean="0">
                <a:solidFill>
                  <a:schemeClr val="accent2">
                    <a:lumMod val="75000"/>
                  </a:schemeClr>
                </a:solidFill>
              </a:rPr>
              <a:t>Graw</a:t>
            </a:r>
            <a:r>
              <a:rPr lang="en-US" sz="4800" dirty="0" smtClean="0">
                <a:solidFill>
                  <a:schemeClr val="accent2">
                    <a:lumMod val="75000"/>
                  </a:schemeClr>
                </a:solidFill>
              </a:rPr>
              <a:t> Hill Encyclopedia of Science and Technology</a:t>
            </a:r>
          </a:p>
          <a:p>
            <a:pPr>
              <a:buNone/>
            </a:pPr>
            <a:r>
              <a:rPr lang="en-US" sz="4800" dirty="0" smtClean="0">
                <a:solidFill>
                  <a:schemeClr val="accent2">
                    <a:lumMod val="75000"/>
                  </a:schemeClr>
                </a:solidFill>
              </a:rPr>
              <a:t>       	Dictionary of Physics etc.</a:t>
            </a:r>
          </a:p>
          <a:p>
            <a:endParaRPr lang="en-US" sz="4800" dirty="0" smtClean="0"/>
          </a:p>
          <a:p>
            <a:pPr>
              <a:buNone/>
            </a:pPr>
            <a:endParaRPr lang="en-US" sz="4800"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6629400"/>
          </a:xfrm>
        </p:spPr>
        <p:txBody>
          <a:bodyPr>
            <a:noAutofit/>
          </a:bodyPr>
          <a:lstStyle/>
          <a:p>
            <a:pPr>
              <a:buNone/>
            </a:pPr>
            <a:r>
              <a:rPr lang="en-US" sz="4000" dirty="0" smtClean="0"/>
              <a:t> </a:t>
            </a:r>
            <a:r>
              <a:rPr lang="en-US" sz="4400" b="1" dirty="0" smtClean="0"/>
              <a:t>f) Treatise</a:t>
            </a:r>
            <a:r>
              <a:rPr lang="en-US" sz="4400" dirty="0" smtClean="0"/>
              <a:t>:</a:t>
            </a:r>
          </a:p>
          <a:p>
            <a:pPr>
              <a:buNone/>
            </a:pPr>
            <a:r>
              <a:rPr lang="en-US" sz="4400" dirty="0" smtClean="0">
                <a:solidFill>
                  <a:srgbClr val="FF0000"/>
                </a:solidFill>
              </a:rPr>
              <a:t>A treatise deals with in-depth treatment of the subject, generally longer and treating it in greater depth than an essay, and more concerned with investigating or exposing the principles of the subject.</a:t>
            </a:r>
          </a:p>
          <a:p>
            <a:pPr>
              <a:buNone/>
            </a:pPr>
            <a:endParaRPr lang="en-US" sz="4400" dirty="0" smtClean="0"/>
          </a:p>
          <a:p>
            <a:pPr>
              <a:buNone/>
            </a:pPr>
            <a:r>
              <a:rPr lang="en-US" sz="4400" dirty="0" smtClean="0"/>
              <a:t> </a:t>
            </a:r>
          </a:p>
          <a:p>
            <a:pPr>
              <a:buNone/>
            </a:pPr>
            <a:endParaRPr lang="en-US" sz="4400" dirty="0" smtClean="0"/>
          </a:p>
          <a:p>
            <a:pPr>
              <a:buNone/>
            </a:pPr>
            <a:endParaRPr lang="en-US" sz="4400" dirty="0" smtClean="0"/>
          </a:p>
          <a:p>
            <a:pPr>
              <a:buNone/>
            </a:pPr>
            <a:r>
              <a:rPr lang="en-US" sz="4400" dirty="0" smtClean="0"/>
              <a:t> </a:t>
            </a:r>
          </a:p>
          <a:p>
            <a:pPr algn="just">
              <a:buNone/>
            </a:pPr>
            <a:endParaRPr lang="en-US" sz="4400" dirty="0" smtClean="0">
              <a:solidFill>
                <a:srgbClr val="7030A0"/>
              </a:solidFill>
            </a:endParaRPr>
          </a:p>
          <a:p>
            <a:pPr algn="just">
              <a:buNone/>
            </a:pPr>
            <a:r>
              <a:rPr lang="en-US" sz="4400" dirty="0" smtClean="0">
                <a:solidFill>
                  <a:srgbClr val="7030A0"/>
                </a:solidFill>
              </a:rPr>
              <a:t>		</a:t>
            </a:r>
          </a:p>
          <a:p>
            <a:pPr algn="just">
              <a:buNone/>
            </a:pPr>
            <a:endParaRPr lang="en-US" sz="4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Autofit/>
          </a:bodyPr>
          <a:lstStyle/>
          <a:p>
            <a:pPr>
              <a:buNone/>
            </a:pPr>
            <a:r>
              <a:rPr lang="en-US" sz="4800" dirty="0" smtClean="0"/>
              <a:t> </a:t>
            </a:r>
            <a:r>
              <a:rPr lang="en-US" sz="6000" dirty="0" smtClean="0">
                <a:solidFill>
                  <a:srgbClr val="FF0000"/>
                </a:solidFill>
              </a:rPr>
              <a:t>It also provides facts, along with discussion. Treatise avoids the introductory or the elementary part of the subject</a:t>
            </a:r>
          </a:p>
          <a:p>
            <a:endParaRPr lang="en-US" sz="6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lnSpcReduction="10000"/>
          </a:bodyPr>
          <a:lstStyle/>
          <a:p>
            <a:pPr>
              <a:buNone/>
            </a:pPr>
            <a:r>
              <a:rPr lang="en-US" sz="5400" dirty="0" smtClean="0"/>
              <a:t>Some well known treatises written by famous authors are </a:t>
            </a:r>
            <a:r>
              <a:rPr lang="en-US" sz="5400" dirty="0" err="1" smtClean="0">
                <a:solidFill>
                  <a:srgbClr val="FF0000"/>
                </a:solidFill>
              </a:rPr>
              <a:t>Arthshasthra</a:t>
            </a:r>
            <a:r>
              <a:rPr lang="en-US" sz="5400" dirty="0" smtClean="0"/>
              <a:t> by </a:t>
            </a:r>
            <a:r>
              <a:rPr lang="en-US" sz="5400" dirty="0" err="1" smtClean="0">
                <a:solidFill>
                  <a:srgbClr val="FFFF00"/>
                </a:solidFill>
              </a:rPr>
              <a:t>Chanakya</a:t>
            </a:r>
            <a:r>
              <a:rPr lang="en-US" sz="5400" dirty="0" smtClean="0">
                <a:solidFill>
                  <a:srgbClr val="002060"/>
                </a:solidFill>
              </a:rPr>
              <a:t>;  </a:t>
            </a:r>
            <a:r>
              <a:rPr lang="en-US" sz="5400" dirty="0" smtClean="0">
                <a:solidFill>
                  <a:srgbClr val="00B050"/>
                </a:solidFill>
              </a:rPr>
              <a:t>On the origin of spices</a:t>
            </a:r>
            <a:r>
              <a:rPr lang="en-US" sz="5400" dirty="0" smtClean="0">
                <a:solidFill>
                  <a:srgbClr val="002060"/>
                </a:solidFill>
              </a:rPr>
              <a:t> by </a:t>
            </a:r>
            <a:r>
              <a:rPr lang="en-US" sz="5400" dirty="0" smtClean="0">
                <a:solidFill>
                  <a:srgbClr val="FF0000"/>
                </a:solidFill>
              </a:rPr>
              <a:t>Charles Darwin; and </a:t>
            </a:r>
            <a:r>
              <a:rPr lang="en-US" sz="5400" dirty="0" err="1" smtClean="0">
                <a:solidFill>
                  <a:srgbClr val="00B050"/>
                </a:solidFill>
              </a:rPr>
              <a:t>Capitalism:A</a:t>
            </a:r>
            <a:r>
              <a:rPr lang="en-US" sz="5400" dirty="0" smtClean="0">
                <a:solidFill>
                  <a:srgbClr val="00B050"/>
                </a:solidFill>
              </a:rPr>
              <a:t> treatise on Economics </a:t>
            </a:r>
            <a:r>
              <a:rPr lang="en-US" sz="5400" dirty="0" smtClean="0">
                <a:solidFill>
                  <a:srgbClr val="FF0000"/>
                </a:solidFill>
              </a:rPr>
              <a:t>by George </a:t>
            </a:r>
            <a:r>
              <a:rPr lang="en-US" sz="5400" dirty="0" err="1" smtClean="0">
                <a:solidFill>
                  <a:srgbClr val="FF0000"/>
                </a:solidFill>
              </a:rPr>
              <a:t>Reisman</a:t>
            </a:r>
            <a:r>
              <a:rPr lang="en-US" sz="5400" dirty="0" smtClean="0">
                <a:solidFill>
                  <a:srgbClr val="FF0000"/>
                </a:solidFill>
              </a:rPr>
              <a:t>.</a:t>
            </a:r>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381000" y="304800"/>
            <a:ext cx="8305800" cy="6248400"/>
          </a:xfrm>
        </p:spPr>
        <p:txBody>
          <a:bodyPr>
            <a:noAutofit/>
          </a:bodyPr>
          <a:lstStyle/>
          <a:p>
            <a:pPr>
              <a:buNone/>
            </a:pPr>
            <a:r>
              <a:rPr lang="en-US" sz="5400" dirty="0" smtClean="0">
                <a:solidFill>
                  <a:srgbClr val="FF0000"/>
                </a:solidFill>
              </a:rPr>
              <a:t>Secondary sources are nor carrying new and original information. But </a:t>
            </a:r>
            <a:r>
              <a:rPr lang="en-US" sz="5400" dirty="0" smtClean="0">
                <a:solidFill>
                  <a:srgbClr val="00B0F0"/>
                </a:solidFill>
              </a:rPr>
              <a:t>compiled</a:t>
            </a:r>
            <a:r>
              <a:rPr lang="en-US" sz="5400" dirty="0" smtClean="0">
                <a:solidFill>
                  <a:srgbClr val="FF0000"/>
                </a:solidFill>
              </a:rPr>
              <a:t> or </a:t>
            </a:r>
            <a:r>
              <a:rPr lang="en-US" sz="5400" dirty="0" smtClean="0">
                <a:solidFill>
                  <a:srgbClr val="00B050"/>
                </a:solidFill>
              </a:rPr>
              <a:t>extracted</a:t>
            </a:r>
            <a:r>
              <a:rPr lang="en-US" sz="5400" dirty="0" smtClean="0">
                <a:solidFill>
                  <a:srgbClr val="FF0000"/>
                </a:solidFill>
              </a:rPr>
              <a:t> to primary sources of information</a:t>
            </a:r>
            <a:endParaRPr lang="en-US" sz="5400" dirty="0">
              <a:solidFill>
                <a:srgbClr val="FF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a:bodyPr>
          <a:lstStyle/>
          <a:p>
            <a:pPr algn="just">
              <a:buNone/>
            </a:pPr>
            <a:r>
              <a:rPr lang="en-US" sz="5400" dirty="0" smtClean="0">
                <a:solidFill>
                  <a:srgbClr val="FF0000"/>
                </a:solidFill>
              </a:rPr>
              <a:t>Treatise are used by scholars for advanced study of a subject</a:t>
            </a:r>
            <a:r>
              <a:rPr lang="en-US" sz="5400" dirty="0" smtClean="0"/>
              <a:t>.</a:t>
            </a:r>
            <a:endParaRPr lang="en-US" sz="5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77500" lnSpcReduction="20000"/>
          </a:bodyPr>
          <a:lstStyle/>
          <a:p>
            <a:pPr>
              <a:buNone/>
            </a:pPr>
            <a:r>
              <a:rPr lang="en-US" sz="4000" b="1" dirty="0" smtClean="0"/>
              <a:t>e) Monographs</a:t>
            </a:r>
            <a:r>
              <a:rPr lang="en-US" sz="4000" dirty="0" smtClean="0"/>
              <a:t>: </a:t>
            </a:r>
          </a:p>
          <a:p>
            <a:pPr>
              <a:buNone/>
            </a:pPr>
            <a:r>
              <a:rPr lang="en-US" sz="4000" dirty="0" smtClean="0"/>
              <a:t> </a:t>
            </a:r>
          </a:p>
          <a:p>
            <a:pPr algn="just">
              <a:buNone/>
            </a:pPr>
            <a:r>
              <a:rPr lang="en-US" sz="4000" dirty="0" smtClean="0">
                <a:solidFill>
                  <a:srgbClr val="002060"/>
                </a:solidFill>
              </a:rPr>
              <a:t>Monograph is a short treatise on a specific subject</a:t>
            </a:r>
            <a:r>
              <a:rPr lang="en-US" sz="4000" dirty="0" smtClean="0">
                <a:solidFill>
                  <a:srgbClr val="FF0000"/>
                </a:solidFill>
              </a:rPr>
              <a:t>. The subject scope of the monograph is a narrow minute topic. Many monographs appear in series under a general editor with individual author for each monograph. This feature is common in many scientific disciplines. Another draw back is that monographs don't possess indexes. Hence some times the successful searching or retrieval of information is found to be a question.</a:t>
            </a:r>
          </a:p>
          <a:p>
            <a:pPr algn="just">
              <a:buNone/>
            </a:pPr>
            <a:r>
              <a:rPr lang="en-US" sz="4000" dirty="0" smtClean="0">
                <a:solidFill>
                  <a:srgbClr val="FF0000"/>
                </a:solidFill>
              </a:rPr>
              <a:t>Ex: Moving Frontiers in Invertebrate Virology (monograph in virology vol.6</a:t>
            </a:r>
            <a:r>
              <a:rPr lang="en-US" sz="4000" dirty="0" smtClean="0"/>
              <a:t>)</a:t>
            </a:r>
          </a:p>
          <a:p>
            <a:pPr>
              <a:buNone/>
            </a:pPr>
            <a:r>
              <a:rPr lang="en-US" sz="4000" b="1" dirty="0" smtClean="0"/>
              <a:t> </a:t>
            </a:r>
            <a:endParaRPr lang="en-US" sz="4000" dirty="0" smtClean="0"/>
          </a:p>
          <a:p>
            <a:pPr>
              <a:buNone/>
            </a:pPr>
            <a:endParaRPr lang="en-US" sz="4000"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382000" cy="5105400"/>
          </a:xfrm>
        </p:spPr>
        <p:txBody>
          <a:bodyPr>
            <a:normAutofit fontScale="47500" lnSpcReduction="20000"/>
          </a:bodyPr>
          <a:lstStyle/>
          <a:p>
            <a:pPr algn="just">
              <a:buNone/>
            </a:pPr>
            <a:r>
              <a:rPr lang="en-US" sz="7200" dirty="0" smtClean="0"/>
              <a:t> </a:t>
            </a:r>
          </a:p>
          <a:p>
            <a:pPr>
              <a:buNone/>
            </a:pPr>
            <a:r>
              <a:rPr lang="en-US" sz="7200" dirty="0" smtClean="0"/>
              <a:t> The primary sources by nature are scattered and unorganized. But the secondary sources tend to overcome this adverse nature. The scattered primary information is collected, compiled, consolidated, repackaged and presented in the secondary </a:t>
            </a:r>
            <a:r>
              <a:rPr lang="en-US" sz="7200" dirty="0" err="1" smtClean="0">
                <a:solidFill>
                  <a:schemeClr val="tx1">
                    <a:lumMod val="95000"/>
                    <a:lumOff val="5000"/>
                  </a:schemeClr>
                </a:solidFill>
              </a:rPr>
              <a:t>sources</a:t>
            </a:r>
            <a:r>
              <a:rPr lang="en-US" sz="7200" dirty="0" err="1" smtClean="0">
                <a:solidFill>
                  <a:srgbClr val="FF0000"/>
                </a:solidFill>
              </a:rPr>
              <a:t>.Secondary</a:t>
            </a:r>
            <a:r>
              <a:rPr lang="en-US" sz="7200" dirty="0" smtClean="0">
                <a:solidFill>
                  <a:srgbClr val="FF0000"/>
                </a:solidFill>
              </a:rPr>
              <a:t> sources are not carrying new and original information</a:t>
            </a:r>
            <a:r>
              <a:rPr lang="en-US" sz="7200" dirty="0" smtClean="0"/>
              <a:t>. But guide the users to the primary source materiel.</a:t>
            </a:r>
          </a:p>
          <a:p>
            <a:pPr>
              <a:buNone/>
            </a:pPr>
            <a:endParaRPr lang="en-US" sz="7200" dirty="0" smtClean="0"/>
          </a:p>
          <a:p>
            <a:pPr algn="ctr">
              <a:buNone/>
            </a:pPr>
            <a:endParaRPr lang="en-US" sz="72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1"/>
          <p:cNvSpPr>
            <a:spLocks noGrp="1"/>
          </p:cNvSpPr>
          <p:nvPr>
            <p:ph idx="1"/>
          </p:nvPr>
        </p:nvSpPr>
        <p:spPr>
          <a:xfrm>
            <a:off x="457200" y="304800"/>
            <a:ext cx="8229600" cy="6096000"/>
          </a:xfrm>
        </p:spPr>
        <p:txBody>
          <a:bodyPr>
            <a:normAutofit fontScale="85000" lnSpcReduction="20000"/>
          </a:bodyPr>
          <a:lstStyle/>
          <a:p>
            <a:r>
              <a:rPr lang="en-US" dirty="0" smtClean="0">
                <a:solidFill>
                  <a:srgbClr val="FFFF00"/>
                </a:solidFill>
              </a:rPr>
              <a:t>Secondary sources derive the information from the primary sources by the process of </a:t>
            </a:r>
            <a:r>
              <a:rPr lang="en-US" dirty="0" err="1" smtClean="0">
                <a:solidFill>
                  <a:srgbClr val="FFFF00"/>
                </a:solidFill>
              </a:rPr>
              <a:t>surrogation</a:t>
            </a:r>
            <a:r>
              <a:rPr lang="en-US" dirty="0" smtClean="0">
                <a:solidFill>
                  <a:srgbClr val="FFFF00"/>
                </a:solidFill>
              </a:rPr>
              <a:t>, repackaging and compaction.</a:t>
            </a:r>
          </a:p>
          <a:p>
            <a:r>
              <a:rPr lang="en-US" dirty="0" smtClean="0">
                <a:solidFill>
                  <a:srgbClr val="FFFF00"/>
                </a:solidFill>
              </a:rPr>
              <a:t> </a:t>
            </a:r>
          </a:p>
          <a:p>
            <a:r>
              <a:rPr lang="en-US" b="1" dirty="0" err="1" smtClean="0">
                <a:solidFill>
                  <a:srgbClr val="FF0000"/>
                </a:solidFill>
              </a:rPr>
              <a:t>Surrogation</a:t>
            </a:r>
            <a:r>
              <a:rPr lang="en-US" dirty="0" smtClean="0">
                <a:solidFill>
                  <a:srgbClr val="FF0000"/>
                </a:solidFill>
              </a:rPr>
              <a:t>: 	</a:t>
            </a:r>
            <a:r>
              <a:rPr lang="en-US" dirty="0" err="1" smtClean="0">
                <a:solidFill>
                  <a:srgbClr val="FF0000"/>
                </a:solidFill>
              </a:rPr>
              <a:t>Surrogation</a:t>
            </a:r>
            <a:r>
              <a:rPr lang="en-US" dirty="0" smtClean="0">
                <a:solidFill>
                  <a:srgbClr val="FF0000"/>
                </a:solidFill>
              </a:rPr>
              <a:t> refers to the substitution to the primary literature.</a:t>
            </a:r>
          </a:p>
          <a:p>
            <a:r>
              <a:rPr lang="en-US" dirty="0" smtClean="0">
                <a:solidFill>
                  <a:srgbClr val="FF0000"/>
                </a:solidFill>
              </a:rPr>
              <a:t> </a:t>
            </a:r>
          </a:p>
          <a:p>
            <a:r>
              <a:rPr lang="en-US" b="1" dirty="0" smtClean="0">
                <a:solidFill>
                  <a:srgbClr val="FF0000"/>
                </a:solidFill>
              </a:rPr>
              <a:t>Repackaging</a:t>
            </a:r>
            <a:r>
              <a:rPr lang="en-US" dirty="0" smtClean="0">
                <a:solidFill>
                  <a:srgbClr val="FF0000"/>
                </a:solidFill>
              </a:rPr>
              <a:t>:  	Repackaging refers to the repackaging of primary information in the secondary sources in a convenient order.</a:t>
            </a:r>
          </a:p>
          <a:p>
            <a:r>
              <a:rPr lang="en-US" dirty="0" smtClean="0">
                <a:solidFill>
                  <a:srgbClr val="FF0000"/>
                </a:solidFill>
              </a:rPr>
              <a:t> </a:t>
            </a:r>
          </a:p>
          <a:p>
            <a:r>
              <a:rPr lang="en-US" b="1" dirty="0" smtClean="0">
                <a:solidFill>
                  <a:srgbClr val="7030A0"/>
                </a:solidFill>
              </a:rPr>
              <a:t>Compaction: 	</a:t>
            </a:r>
            <a:r>
              <a:rPr lang="en-US" dirty="0" smtClean="0">
                <a:solidFill>
                  <a:srgbClr val="7030A0"/>
                </a:solidFill>
              </a:rPr>
              <a:t>The primary information is condensed and reported in the secondary sources</a:t>
            </a:r>
            <a:r>
              <a:rPr lang="en-US" dirty="0" smtClean="0">
                <a:solidFill>
                  <a:srgbClr val="FFFF00"/>
                </a:solidFill>
              </a:rPr>
              <a:t>.</a:t>
            </a:r>
          </a:p>
          <a:p>
            <a:r>
              <a:rPr lang="en-US" dirty="0" smtClean="0">
                <a:solidFill>
                  <a:srgbClr val="FFFF00"/>
                </a:solidFill>
              </a:rPr>
              <a:t>		</a:t>
            </a:r>
          </a:p>
          <a:p>
            <a:r>
              <a:rPr lang="en-US" dirty="0" smtClean="0">
                <a:solidFill>
                  <a:srgbClr val="FF0000"/>
                </a:solidFill>
              </a:rPr>
              <a:t>The task of </a:t>
            </a:r>
            <a:r>
              <a:rPr lang="en-US" dirty="0" err="1" smtClean="0">
                <a:solidFill>
                  <a:srgbClr val="FF0000"/>
                </a:solidFill>
              </a:rPr>
              <a:t>surrogation</a:t>
            </a:r>
            <a:r>
              <a:rPr lang="en-US" dirty="0" smtClean="0">
                <a:solidFill>
                  <a:srgbClr val="FF0000"/>
                </a:solidFill>
              </a:rPr>
              <a:t>, repackaging and compaction is done by the several secondary sources.</a:t>
            </a:r>
          </a:p>
          <a:p>
            <a:pPr algn="just">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lstStyle/>
          <a:p>
            <a:r>
              <a:rPr lang="en-US" dirty="0" smtClean="0">
                <a:solidFill>
                  <a:srgbClr val="FF0000"/>
                </a:solidFill>
              </a:rPr>
              <a:t>The following are the important secondary sources</a:t>
            </a:r>
          </a:p>
          <a:p>
            <a:r>
              <a:rPr lang="en-US" dirty="0" smtClean="0">
                <a:solidFill>
                  <a:srgbClr val="FF0000"/>
                </a:solidFill>
              </a:rPr>
              <a:t>A)  Secondary periodicals</a:t>
            </a:r>
          </a:p>
          <a:p>
            <a:r>
              <a:rPr lang="en-US" dirty="0" smtClean="0">
                <a:solidFill>
                  <a:srgbClr val="FF0000"/>
                </a:solidFill>
              </a:rPr>
              <a:t>B) Review Publications</a:t>
            </a:r>
          </a:p>
          <a:p>
            <a:r>
              <a:rPr lang="en-US" dirty="0" smtClean="0">
                <a:solidFill>
                  <a:srgbClr val="FF0000"/>
                </a:solidFill>
              </a:rPr>
              <a:t>C)Abstracts and Indexes</a:t>
            </a:r>
          </a:p>
          <a:p>
            <a:r>
              <a:rPr lang="en-US" dirty="0" smtClean="0">
                <a:solidFill>
                  <a:srgbClr val="FF0000"/>
                </a:solidFill>
              </a:rPr>
              <a:t>D Reference books</a:t>
            </a:r>
          </a:p>
          <a:p>
            <a:r>
              <a:rPr lang="en-US" dirty="0" smtClean="0">
                <a:solidFill>
                  <a:srgbClr val="FF0000"/>
                </a:solidFill>
              </a:rPr>
              <a:t>E ) Text books</a:t>
            </a:r>
          </a:p>
          <a:p>
            <a:r>
              <a:rPr lang="en-US" dirty="0" smtClean="0">
                <a:solidFill>
                  <a:srgbClr val="FF0000"/>
                </a:solidFill>
              </a:rPr>
              <a:t>F) Monograph </a:t>
            </a:r>
          </a:p>
          <a:p>
            <a:r>
              <a:rPr lang="en-US" dirty="0" smtClean="0">
                <a:solidFill>
                  <a:srgbClr val="FF0000"/>
                </a:solidFill>
              </a:rPr>
              <a:t>G) Treatise</a:t>
            </a:r>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4" name="Title 1"/>
          <p:cNvSpPr>
            <a:spLocks noGrp="1"/>
          </p:cNvSpPr>
          <p:nvPr>
            <p:ph idx="1"/>
          </p:nvPr>
        </p:nvSpPr>
        <p:spPr>
          <a:xfrm>
            <a:off x="457200" y="457200"/>
            <a:ext cx="8229600" cy="6096000"/>
          </a:xfrm>
        </p:spPr>
        <p:txBody>
          <a:bodyPr>
            <a:normAutofit/>
          </a:bodyPr>
          <a:lstStyle/>
          <a:p>
            <a:pPr>
              <a:buNone/>
            </a:pPr>
            <a:endParaRPr lang="en-US" sz="2800" dirty="0" smtClean="0"/>
          </a:p>
          <a:p>
            <a:pPr>
              <a:buNone/>
            </a:pPr>
            <a:r>
              <a:rPr lang="en-US" sz="2800" b="1" dirty="0" smtClean="0"/>
              <a:t>A) Secondary Periodicals</a:t>
            </a:r>
            <a:r>
              <a:rPr lang="en-US" sz="2800" dirty="0" smtClean="0"/>
              <a:t>:  </a:t>
            </a:r>
          </a:p>
          <a:p>
            <a:pPr>
              <a:buNone/>
            </a:pPr>
            <a:r>
              <a:rPr lang="en-US" sz="2800" dirty="0" smtClean="0"/>
              <a:t>		Most periodicals are primary in nature. But there are some periodicals which filter and condense the primary literature. Such periodicals are called as secondary periodicals. They specialized in commenting on developments reported in the primary literature. These periodicals are essential because of several reasons. Instead of reading hundreds of journals, it is easier to refer a handful number of secondary journals.</a:t>
            </a:r>
          </a:p>
          <a:p>
            <a:pPr>
              <a:buNone/>
            </a:pPr>
            <a:r>
              <a:rPr lang="en-US" sz="2800" dirty="0" smtClean="0"/>
              <a:t>Ex</a:t>
            </a:r>
            <a:r>
              <a:rPr lang="en-US" sz="2800" dirty="0" smtClean="0">
                <a:solidFill>
                  <a:srgbClr val="FF0000"/>
                </a:solidFill>
              </a:rPr>
              <a:t>: Indian Educational Abstracts</a:t>
            </a:r>
          </a:p>
          <a:p>
            <a:pPr algn="just">
              <a:buNone/>
            </a:pPr>
            <a:endParaRPr lang="en-US"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lnSpcReduction="10000"/>
          </a:bodyPr>
          <a:lstStyle/>
          <a:p>
            <a:r>
              <a:rPr lang="en-US" b="1" dirty="0" smtClean="0"/>
              <a:t>b) Review publications</a:t>
            </a:r>
            <a:r>
              <a:rPr lang="en-US" dirty="0" smtClean="0"/>
              <a:t>: </a:t>
            </a:r>
          </a:p>
          <a:p>
            <a:pPr>
              <a:buNone/>
            </a:pPr>
            <a:endParaRPr lang="en-US" dirty="0" smtClean="0"/>
          </a:p>
          <a:p>
            <a:pPr algn="just"/>
            <a:r>
              <a:rPr lang="en-US" dirty="0" smtClean="0">
                <a:solidFill>
                  <a:schemeClr val="accent6">
                    <a:lumMod val="75000"/>
                  </a:schemeClr>
                </a:solidFill>
              </a:rPr>
              <a:t>Review publication is a periodical publication </a:t>
            </a:r>
            <a:r>
              <a:rPr lang="en-US" dirty="0" smtClean="0">
                <a:solidFill>
                  <a:srgbClr val="7030A0"/>
                </a:solidFill>
              </a:rPr>
              <a:t>review of new books</a:t>
            </a:r>
            <a:r>
              <a:rPr lang="en-US" dirty="0" smtClean="0">
                <a:solidFill>
                  <a:schemeClr val="accent6">
                    <a:lumMod val="75000"/>
                  </a:schemeClr>
                </a:solidFill>
              </a:rPr>
              <a:t> </a:t>
            </a:r>
            <a:r>
              <a:rPr lang="en-US" dirty="0" smtClean="0">
                <a:solidFill>
                  <a:srgbClr val="7030A0"/>
                </a:solidFill>
              </a:rPr>
              <a:t>and articles</a:t>
            </a:r>
            <a:r>
              <a:rPr lang="en-US" dirty="0" smtClean="0">
                <a:solidFill>
                  <a:schemeClr val="accent6">
                    <a:lumMod val="75000"/>
                  </a:schemeClr>
                </a:solidFill>
              </a:rPr>
              <a:t>. The purpose of review is to convey what knowledge and ideas have been established on a topic, and what their strength and weakness are. Review publication are the secondary sources of information and do not report any new or original experimental work like primary sources</a:t>
            </a:r>
            <a:r>
              <a:rPr lang="en-US" dirty="0" smtClean="0">
                <a:solidFill>
                  <a:schemeClr val="accent6">
                    <a:lumMod val="75000"/>
                  </a:schemeClr>
                </a:solidFill>
              </a:rPr>
              <a:t>.</a:t>
            </a:r>
          </a:p>
          <a:p>
            <a:pPr algn="just"/>
            <a:r>
              <a:rPr lang="en-US" dirty="0" smtClean="0">
                <a:solidFill>
                  <a:srgbClr val="FF0000"/>
                </a:solidFill>
              </a:rPr>
              <a:t>Ex: Annual review of biochemistry</a:t>
            </a:r>
          </a:p>
          <a:p>
            <a:pPr algn="just"/>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3"/>
          <p:cNvSpPr>
            <a:spLocks noGrp="1"/>
          </p:cNvSpPr>
          <p:nvPr>
            <p:ph idx="1"/>
          </p:nvPr>
        </p:nvSpPr>
        <p:spPr>
          <a:xfrm>
            <a:off x="457200" y="0"/>
            <a:ext cx="8229600" cy="6126163"/>
          </a:xfrm>
        </p:spPr>
        <p:txBody>
          <a:bodyPr>
            <a:normAutofit/>
          </a:bodyPr>
          <a:lstStyle/>
          <a:p>
            <a:pPr algn="just">
              <a:buNone/>
            </a:pPr>
            <a:r>
              <a:rPr lang="en-US" sz="4800" dirty="0" smtClean="0">
                <a:solidFill>
                  <a:srgbClr val="FF0000"/>
                </a:solidFill>
              </a:rPr>
              <a:t>c</a:t>
            </a:r>
            <a:r>
              <a:rPr lang="en-US" sz="5400" dirty="0" smtClean="0">
                <a:solidFill>
                  <a:srgbClr val="FF0000"/>
                </a:solidFill>
              </a:rPr>
              <a:t>) Abstracts and Indexes</a:t>
            </a:r>
          </a:p>
          <a:p>
            <a:pPr algn="just">
              <a:buNone/>
            </a:pPr>
            <a:r>
              <a:rPr lang="en-US" sz="5400" dirty="0" smtClean="0">
                <a:solidFill>
                  <a:srgbClr val="002060"/>
                </a:solidFill>
              </a:rPr>
              <a:t>Abstracts provide the summary of the text contained in the original document with the bibliographical details to trace the original</a:t>
            </a:r>
            <a:endParaRPr lang="en-US" sz="5400" dirty="0">
              <a:solidFill>
                <a:srgbClr val="00206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Autofit/>
          </a:bodyPr>
          <a:lstStyle/>
          <a:p>
            <a:pPr algn="just">
              <a:buNone/>
            </a:pPr>
            <a:r>
              <a:rPr lang="en-US" sz="6000" dirty="0" smtClean="0">
                <a:solidFill>
                  <a:srgbClr val="002060"/>
                </a:solidFill>
              </a:rPr>
              <a:t>Indexes provide only the bibliographic data of the documents to identify what exists in a field of knowledge.</a:t>
            </a:r>
          </a:p>
          <a:p>
            <a:pPr algn="just">
              <a:buNone/>
            </a:pPr>
            <a:r>
              <a:rPr lang="en-US" sz="6000" dirty="0" smtClean="0">
                <a:solidFill>
                  <a:srgbClr val="002060"/>
                </a:solidFill>
              </a:rPr>
              <a:t>			</a:t>
            </a:r>
          </a:p>
          <a:p>
            <a:pPr algn="just">
              <a:buNone/>
            </a:pPr>
            <a:endParaRPr lang="en-US" sz="4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315</TotalTime>
  <Words>382</Words>
  <Application>Microsoft Office PowerPoint</Application>
  <PresentationFormat>On-screen Show (4:3)</PresentationFormat>
  <Paragraphs>74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Secondary Sources of Information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LIBRARIES</dc:title>
  <dc:creator>acer</dc:creator>
  <cp:lastModifiedBy>vijay</cp:lastModifiedBy>
  <cp:revision>91</cp:revision>
  <dcterms:created xsi:type="dcterms:W3CDTF">2006-08-16T00:00:00Z</dcterms:created>
  <dcterms:modified xsi:type="dcterms:W3CDTF">2020-02-05T13:29:39Z</dcterms:modified>
</cp:coreProperties>
</file>