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96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4953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Tertiary</a:t>
            </a:r>
            <a:r>
              <a:rPr lang="en-US" sz="6000" b="1" dirty="0" smtClean="0"/>
              <a:t> </a:t>
            </a:r>
            <a:r>
              <a:rPr lang="en-US" sz="6000" b="1" dirty="0" smtClean="0"/>
              <a:t>Sources of Information 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381000" y="304800"/>
            <a:ext cx="8305800" cy="62484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6600" dirty="0" smtClean="0">
                <a:solidFill>
                  <a:srgbClr val="FF0000"/>
                </a:solidFill>
              </a:rPr>
              <a:t>Tertiary sources are based on primary and secondary sources and serve as key to the primary and secondary sources.</a:t>
            </a:r>
            <a:endParaRPr lang="en-US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382000" cy="5105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7200" dirty="0" smtClean="0"/>
              <a:t>  </a:t>
            </a:r>
            <a:r>
              <a:rPr lang="en-US" sz="4800" dirty="0" smtClean="0">
                <a:solidFill>
                  <a:srgbClr val="0070C0"/>
                </a:solidFill>
              </a:rPr>
              <a:t>These sources consists of information which is </a:t>
            </a:r>
            <a:r>
              <a:rPr lang="en-US" sz="4800" dirty="0" smtClean="0">
                <a:solidFill>
                  <a:srgbClr val="FF0000"/>
                </a:solidFill>
              </a:rPr>
              <a:t>distillation and collection </a:t>
            </a:r>
            <a:r>
              <a:rPr lang="en-US" sz="4800" dirty="0" smtClean="0">
                <a:solidFill>
                  <a:srgbClr val="0070C0"/>
                </a:solidFill>
              </a:rPr>
              <a:t>from primary and secondary sources. Tertiary sources help to locate primary and secondary sources.</a:t>
            </a:r>
            <a:endParaRPr lang="en-US" sz="4800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z="7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pPr algn="just">
              <a:buNone/>
            </a:pPr>
            <a:r>
              <a:rPr lang="en-US" sz="4800" dirty="0" smtClean="0">
                <a:solidFill>
                  <a:srgbClr val="0070C0"/>
                </a:solidFill>
              </a:rPr>
              <a:t>The primary function of tertiary sources is to </a:t>
            </a:r>
            <a:r>
              <a:rPr lang="en-US" sz="4800" dirty="0" smtClean="0">
                <a:solidFill>
                  <a:srgbClr val="FF0000"/>
                </a:solidFill>
              </a:rPr>
              <a:t>assistance to the researcher</a:t>
            </a:r>
            <a:r>
              <a:rPr lang="en-US" sz="4800" dirty="0" smtClean="0">
                <a:solidFill>
                  <a:srgbClr val="0070C0"/>
                </a:solidFill>
              </a:rPr>
              <a:t> to use primary and secondary sources.</a:t>
            </a:r>
            <a:endParaRPr lang="en-US" sz="4800" dirty="0" smtClean="0">
              <a:solidFill>
                <a:srgbClr val="0070C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The following are the important tertiary sources of information.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a</a:t>
            </a:r>
            <a:r>
              <a:rPr lang="en-US" sz="2800" b="1" dirty="0" smtClean="0">
                <a:solidFill>
                  <a:srgbClr val="FF0000"/>
                </a:solidFill>
              </a:rPr>
              <a:t>) </a:t>
            </a:r>
            <a:r>
              <a:rPr lang="en-US" sz="2800" b="1" dirty="0" smtClean="0">
                <a:solidFill>
                  <a:srgbClr val="FF0000"/>
                </a:solidFill>
              </a:rPr>
              <a:t>Bibliographies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A Bibliography is a list of books and other documents. 'Bibliography' derives from the Greek word '</a:t>
            </a:r>
            <a:r>
              <a:rPr lang="en-US" sz="2800" dirty="0" err="1" smtClean="0">
                <a:solidFill>
                  <a:srgbClr val="FF0000"/>
                </a:solidFill>
              </a:rPr>
              <a:t>biblios</a:t>
            </a:r>
            <a:r>
              <a:rPr lang="en-US" sz="2800" dirty="0" smtClean="0">
                <a:solidFill>
                  <a:srgbClr val="FF0000"/>
                </a:solidFill>
              </a:rPr>
              <a:t>" (book) and '</a:t>
            </a:r>
            <a:r>
              <a:rPr lang="en-US" sz="2800" dirty="0" err="1" smtClean="0">
                <a:solidFill>
                  <a:srgbClr val="FF0000"/>
                </a:solidFill>
              </a:rPr>
              <a:t>Grapho</a:t>
            </a:r>
            <a:r>
              <a:rPr lang="en-US" sz="2800" dirty="0" smtClean="0">
                <a:solidFill>
                  <a:srgbClr val="FF0000"/>
                </a:solidFill>
              </a:rPr>
              <a:t>' (to write). </a:t>
            </a:r>
            <a:endParaRPr lang="en-US" sz="28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 The Oxford English Dictionary derived as, "a list of books of a particular author, country, or those dealing with a particular theme."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 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sz="4800" dirty="0" smtClean="0"/>
              <a:t>The bibliographic data about the available document is collected and arranged in an </a:t>
            </a:r>
            <a:r>
              <a:rPr lang="en-US" sz="4800" dirty="0" err="1" smtClean="0"/>
              <a:t>organised</a:t>
            </a:r>
            <a:r>
              <a:rPr lang="en-US" sz="4800" dirty="0" smtClean="0"/>
              <a:t> manner and published as bibliographies.</a:t>
            </a:r>
          </a:p>
          <a:p>
            <a:r>
              <a:rPr lang="en-US" sz="4800" dirty="0" smtClean="0"/>
              <a:t> </a:t>
            </a:r>
          </a:p>
          <a:p>
            <a:r>
              <a:rPr lang="en-US" sz="4800" dirty="0" err="1" smtClean="0"/>
              <a:t>Eg</a:t>
            </a:r>
            <a:r>
              <a:rPr lang="en-US" sz="4800" dirty="0" smtClean="0"/>
              <a:t>: Bibliographic Index: Cumulative Bibliography of Bibliographies.</a:t>
            </a:r>
          </a:p>
          <a:p>
            <a:pPr algn="just">
              <a:buNone/>
            </a:pPr>
            <a:endParaRPr lang="en-US" sz="4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70000" lnSpcReduction="20000"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b) Guide to literature</a:t>
            </a:r>
            <a:endParaRPr lang="en-US" sz="5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5400" dirty="0" smtClean="0">
                <a:solidFill>
                  <a:srgbClr val="FF0000"/>
                </a:solidFill>
              </a:rPr>
              <a:t>		</a:t>
            </a:r>
          </a:p>
          <a:p>
            <a:r>
              <a:rPr lang="en-US" sz="5400" dirty="0" smtClean="0">
                <a:solidFill>
                  <a:srgbClr val="FF0000"/>
                </a:solidFill>
              </a:rPr>
              <a:t>A guide to literature assists a user to make </a:t>
            </a:r>
            <a:r>
              <a:rPr lang="en-US" sz="5400" dirty="0" smtClean="0">
                <a:solidFill>
                  <a:srgbClr val="FF0000"/>
                </a:solidFill>
              </a:rPr>
              <a:t>use of </a:t>
            </a:r>
            <a:r>
              <a:rPr lang="en-US" sz="5400" dirty="0" smtClean="0">
                <a:solidFill>
                  <a:srgbClr val="FF0000"/>
                </a:solidFill>
              </a:rPr>
              <a:t>literature of a specific subject. It helps to evaluate and introduce literature.</a:t>
            </a:r>
          </a:p>
          <a:p>
            <a:endParaRPr lang="en-US" sz="5400" dirty="0" smtClean="0">
              <a:solidFill>
                <a:srgbClr val="FF0000"/>
              </a:solidFill>
            </a:endParaRPr>
          </a:p>
          <a:p>
            <a:r>
              <a:rPr lang="en-US" sz="5400" dirty="0" err="1" smtClean="0">
                <a:solidFill>
                  <a:srgbClr val="FF0000"/>
                </a:solidFill>
              </a:rPr>
              <a:t>Eg</a:t>
            </a:r>
            <a:r>
              <a:rPr lang="en-US" sz="5400" dirty="0" smtClean="0">
                <a:solidFill>
                  <a:srgbClr val="FF0000"/>
                </a:solidFill>
              </a:rPr>
              <a:t>: </a:t>
            </a:r>
            <a:r>
              <a:rPr lang="en-US" sz="5400" dirty="0" err="1" smtClean="0">
                <a:solidFill>
                  <a:srgbClr val="FF0000"/>
                </a:solidFill>
              </a:rPr>
              <a:t>i</a:t>
            </a:r>
            <a:r>
              <a:rPr lang="en-US" sz="5400" dirty="0" smtClean="0">
                <a:solidFill>
                  <a:srgbClr val="FF0000"/>
                </a:solidFill>
              </a:rPr>
              <a:t>) A guide to the literature of chemistry.</a:t>
            </a:r>
          </a:p>
          <a:p>
            <a:pPr>
              <a:buNone/>
            </a:pPr>
            <a:r>
              <a:rPr lang="en-US" sz="5400" dirty="0" smtClean="0">
                <a:solidFill>
                  <a:srgbClr val="FF0000"/>
                </a:solidFill>
              </a:rPr>
              <a:t>     </a:t>
            </a:r>
            <a:r>
              <a:rPr lang="en-US" sz="5400" dirty="0" smtClean="0">
                <a:solidFill>
                  <a:srgbClr val="FF0000"/>
                </a:solidFill>
              </a:rPr>
              <a:t>ii) Guide to Indian Periodical literature.</a:t>
            </a:r>
          </a:p>
          <a:p>
            <a:endParaRPr lang="en-US" sz="54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endParaRPr lang="en-US" sz="5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112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Tertiary Sources of Information    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LIBRARIES</dc:title>
  <dc:creator>acer</dc:creator>
  <cp:lastModifiedBy>vijay</cp:lastModifiedBy>
  <cp:revision>98</cp:revision>
  <dcterms:created xsi:type="dcterms:W3CDTF">2006-08-16T00:00:00Z</dcterms:created>
  <dcterms:modified xsi:type="dcterms:W3CDTF">2020-02-05T13:59:49Z</dcterms:modified>
</cp:coreProperties>
</file>