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COLLEGE LIBRARY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sz="4800" dirty="0" smtClean="0"/>
              <a:t>5. </a:t>
            </a:r>
            <a:r>
              <a:rPr lang="en-US" sz="5200" dirty="0" smtClean="0"/>
              <a:t>To </a:t>
            </a:r>
            <a:r>
              <a:rPr lang="en-US" sz="5200" dirty="0" smtClean="0"/>
              <a:t>train college students in the use of the library materiel and to encourage them to enrich their knowledge</a:t>
            </a:r>
          </a:p>
          <a:p>
            <a:pPr lvl="0">
              <a:buNone/>
            </a:pPr>
            <a:r>
              <a:rPr lang="en-US" sz="5200" dirty="0" smtClean="0"/>
              <a:t>6. Provides </a:t>
            </a:r>
            <a:r>
              <a:rPr lang="en-US" sz="5200" dirty="0" smtClean="0"/>
              <a:t>supplementary books and reading materials to help study and teaching at the college</a:t>
            </a:r>
          </a:p>
          <a:p>
            <a:pPr>
              <a:buNone/>
            </a:pPr>
            <a:r>
              <a:rPr lang="en-US" sz="5200" dirty="0" smtClean="0"/>
              <a:t> </a:t>
            </a:r>
          </a:p>
          <a:p>
            <a:pPr>
              <a:buNone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u="sng" dirty="0" smtClean="0"/>
              <a:t>SERVICES</a:t>
            </a:r>
            <a:endParaRPr lang="en-US" sz="4800" dirty="0" smtClean="0"/>
          </a:p>
          <a:p>
            <a:pPr lvl="0">
              <a:buNone/>
            </a:pPr>
            <a:r>
              <a:rPr lang="en-US" sz="6000" dirty="0" err="1" smtClean="0"/>
              <a:t>1.Lending</a:t>
            </a:r>
            <a:r>
              <a:rPr lang="en-US" sz="6000" dirty="0" smtClean="0"/>
              <a:t> </a:t>
            </a:r>
            <a:r>
              <a:rPr lang="en-US" sz="6000" dirty="0" smtClean="0"/>
              <a:t>service</a:t>
            </a:r>
          </a:p>
          <a:p>
            <a:pPr lvl="0">
              <a:buNone/>
            </a:pPr>
            <a:r>
              <a:rPr lang="en-US" sz="6000" dirty="0" smtClean="0"/>
              <a:t>2. Instruction </a:t>
            </a:r>
            <a:r>
              <a:rPr lang="en-US" sz="6000" dirty="0" smtClean="0"/>
              <a:t>in the use of the </a:t>
            </a:r>
            <a:r>
              <a:rPr lang="en-US" sz="6000" dirty="0" smtClean="0"/>
              <a:t>library</a:t>
            </a:r>
            <a:endParaRPr lang="en-US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lvl="0">
              <a:buNone/>
            </a:pPr>
            <a:r>
              <a:rPr lang="en-US" dirty="0" smtClean="0"/>
              <a:t>3. </a:t>
            </a:r>
            <a:r>
              <a:rPr lang="en-US" sz="4400" dirty="0" smtClean="0">
                <a:solidFill>
                  <a:srgbClr val="FF0000"/>
                </a:solidFill>
              </a:rPr>
              <a:t>Assistance </a:t>
            </a:r>
            <a:r>
              <a:rPr lang="en-US" sz="4400" dirty="0" smtClean="0">
                <a:solidFill>
                  <a:srgbClr val="FF0000"/>
                </a:solidFill>
              </a:rPr>
              <a:t>in the location of documents or use of the library catalogue or understanding of reference books etc.</a:t>
            </a:r>
          </a:p>
          <a:p>
            <a:pPr lvl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4. Readers </a:t>
            </a:r>
            <a:r>
              <a:rPr lang="en-US" sz="4400" dirty="0" smtClean="0">
                <a:solidFill>
                  <a:srgbClr val="FF0000"/>
                </a:solidFill>
              </a:rPr>
              <a:t>advisory service</a:t>
            </a:r>
          </a:p>
          <a:p>
            <a:pPr lvl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5. Provision </a:t>
            </a:r>
            <a:r>
              <a:rPr lang="en-US" sz="4400" dirty="0" smtClean="0">
                <a:solidFill>
                  <a:srgbClr val="FF0000"/>
                </a:solidFill>
              </a:rPr>
              <a:t>of general or specific information</a:t>
            </a:r>
          </a:p>
          <a:p>
            <a:pPr lvl="0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6. Inter </a:t>
            </a:r>
            <a:r>
              <a:rPr lang="en-US" sz="4400" dirty="0" smtClean="0">
                <a:solidFill>
                  <a:srgbClr val="FF0000"/>
                </a:solidFill>
              </a:rPr>
              <a:t>library loan</a:t>
            </a:r>
          </a:p>
          <a:p>
            <a:pPr>
              <a:buNone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4800" dirty="0" err="1" smtClean="0">
                <a:solidFill>
                  <a:schemeClr val="bg1"/>
                </a:solidFill>
              </a:rPr>
              <a:t>7.Orientation</a:t>
            </a:r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dirty="0" smtClean="0">
                <a:solidFill>
                  <a:schemeClr val="bg1"/>
                </a:solidFill>
              </a:rPr>
              <a:t>of freshman</a:t>
            </a:r>
          </a:p>
          <a:p>
            <a:pPr lvl="0"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8. List </a:t>
            </a:r>
            <a:r>
              <a:rPr lang="en-US" sz="4800" dirty="0" smtClean="0">
                <a:solidFill>
                  <a:schemeClr val="bg1"/>
                </a:solidFill>
              </a:rPr>
              <a:t>of additions</a:t>
            </a:r>
          </a:p>
          <a:p>
            <a:pPr lvl="0"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9. Reservation </a:t>
            </a:r>
            <a:r>
              <a:rPr lang="en-US" sz="4800" dirty="0" smtClean="0">
                <a:solidFill>
                  <a:schemeClr val="bg1"/>
                </a:solidFill>
              </a:rPr>
              <a:t>of documents</a:t>
            </a:r>
          </a:p>
          <a:p>
            <a:pPr lvl="0"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10. Reprographic </a:t>
            </a:r>
            <a:r>
              <a:rPr lang="en-US" sz="4800" dirty="0" smtClean="0">
                <a:solidFill>
                  <a:schemeClr val="bg1"/>
                </a:solidFill>
              </a:rPr>
              <a:t>service</a:t>
            </a:r>
          </a:p>
          <a:p>
            <a:pPr lvl="0"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11. Bibliographic service</a:t>
            </a:r>
          </a:p>
          <a:p>
            <a:pPr lvl="0">
              <a:buNone/>
            </a:pPr>
            <a:r>
              <a:rPr lang="en-US" sz="4800" dirty="0" smtClean="0">
                <a:solidFill>
                  <a:schemeClr val="bg1"/>
                </a:solidFill>
              </a:rPr>
              <a:t>12. Service to the Alumni</a:t>
            </a:r>
            <a:endParaRPr lang="en-US" sz="48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09600"/>
            <a:ext cx="7467600" cy="6019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4800" dirty="0" smtClean="0"/>
              <a:t>College </a:t>
            </a:r>
            <a:r>
              <a:rPr lang="en-US" sz="4800" dirty="0" smtClean="0"/>
              <a:t>libraries are more important to the students than the classroom teaching. </a:t>
            </a:r>
            <a:r>
              <a:rPr lang="en-US" sz="4800" dirty="0" smtClean="0"/>
              <a:t>College </a:t>
            </a:r>
            <a:r>
              <a:rPr lang="en-US" sz="4800" dirty="0" smtClean="0"/>
              <a:t>libraries play very responsive role in satisfying the needs of the college students.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u="sng" dirty="0" smtClean="0"/>
              <a:t>OBJECTIVES</a:t>
            </a:r>
            <a:endParaRPr lang="en-US" sz="6600" dirty="0" smtClean="0"/>
          </a:p>
          <a:p>
            <a:pPr algn="ctr">
              <a:buNone/>
            </a:pP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4400" dirty="0" err="1" smtClean="0">
                <a:solidFill>
                  <a:schemeClr val="bg1"/>
                </a:solidFill>
              </a:rPr>
              <a:t>1.To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smtClean="0">
                <a:solidFill>
                  <a:schemeClr val="bg1"/>
                </a:solidFill>
              </a:rPr>
              <a:t>promote the records of human knowledge and to keep them up-to-date in accordance with the growing needs and </a:t>
            </a:r>
            <a:r>
              <a:rPr lang="en-US" sz="4400" dirty="0" smtClean="0">
                <a:solidFill>
                  <a:schemeClr val="bg1"/>
                </a:solidFill>
              </a:rPr>
              <a:t>requirements of </a:t>
            </a:r>
            <a:r>
              <a:rPr lang="en-US" sz="4400" dirty="0" smtClean="0">
                <a:solidFill>
                  <a:schemeClr val="bg1"/>
                </a:solidFill>
              </a:rPr>
              <a:t>today and tomorrow.</a:t>
            </a:r>
          </a:p>
          <a:p>
            <a:pPr lvl="0">
              <a:buNone/>
            </a:pPr>
            <a:r>
              <a:rPr lang="en-US" sz="4400" dirty="0" err="1" smtClean="0">
                <a:solidFill>
                  <a:schemeClr val="bg1"/>
                </a:solidFill>
              </a:rPr>
              <a:t>2.To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smtClean="0">
                <a:solidFill>
                  <a:schemeClr val="bg1"/>
                </a:solidFill>
              </a:rPr>
              <a:t>remained faculty members of the varied opportunities for using library resources in teaching.</a:t>
            </a:r>
          </a:p>
          <a:p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US" dirty="0" smtClean="0"/>
              <a:t>3</a:t>
            </a:r>
            <a:r>
              <a:rPr lang="en-US" sz="4800" dirty="0" smtClean="0"/>
              <a:t>. To </a:t>
            </a:r>
            <a:r>
              <a:rPr lang="en-US" sz="4800" dirty="0" smtClean="0"/>
              <a:t>provide individual and group guidance to the readers in the use of the library resources with practical demonstrations on how to procure information</a:t>
            </a:r>
          </a:p>
          <a:p>
            <a:pPr lvl="0">
              <a:buNone/>
            </a:pPr>
            <a:r>
              <a:rPr lang="en-US" sz="4800" dirty="0" smtClean="0"/>
              <a:t>4. To </a:t>
            </a:r>
            <a:r>
              <a:rPr lang="en-US" sz="4800" dirty="0" smtClean="0"/>
              <a:t>provide necessary resources for staff and students</a:t>
            </a:r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>
                <a:solidFill>
                  <a:schemeClr val="bg1"/>
                </a:solidFill>
              </a:rPr>
              <a:t>5. </a:t>
            </a:r>
            <a:r>
              <a:rPr lang="en-US" sz="5400" dirty="0" smtClean="0">
                <a:solidFill>
                  <a:schemeClr val="bg1"/>
                </a:solidFill>
              </a:rPr>
              <a:t>To </a:t>
            </a:r>
            <a:r>
              <a:rPr lang="en-US" sz="5400" dirty="0" smtClean="0">
                <a:solidFill>
                  <a:schemeClr val="bg1"/>
                </a:solidFill>
              </a:rPr>
              <a:t>guide the students in the efficient use of the library and reference materiel.</a:t>
            </a:r>
          </a:p>
          <a:p>
            <a:pPr lvl="0">
              <a:buNone/>
            </a:pPr>
            <a:r>
              <a:rPr lang="en-US" sz="5400" dirty="0" smtClean="0">
                <a:solidFill>
                  <a:schemeClr val="bg1"/>
                </a:solidFill>
              </a:rPr>
              <a:t>6. To </a:t>
            </a:r>
            <a:r>
              <a:rPr lang="en-US" sz="5400" dirty="0" smtClean="0">
                <a:solidFill>
                  <a:schemeClr val="bg1"/>
                </a:solidFill>
              </a:rPr>
              <a:t>encourage students to develop the habit of self education</a:t>
            </a:r>
          </a:p>
          <a:p>
            <a:pPr>
              <a:buNone/>
            </a:pPr>
            <a:endParaRPr 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3657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400" dirty="0" smtClean="0"/>
              <a:t>7. To </a:t>
            </a:r>
            <a:r>
              <a:rPr lang="en-US" sz="4400" dirty="0" smtClean="0"/>
              <a:t>assist and co-operate with faculty members in their instructional </a:t>
            </a:r>
            <a:r>
              <a:rPr lang="en-US" sz="4400" dirty="0" err="1" smtClean="0"/>
              <a:t>programmes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FUNCTIONS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sz="4800" dirty="0" err="1" smtClean="0"/>
              <a:t>1.To</a:t>
            </a:r>
            <a:r>
              <a:rPr lang="en-US" sz="4800" dirty="0" smtClean="0"/>
              <a:t> </a:t>
            </a:r>
            <a:r>
              <a:rPr lang="en-US" sz="4800" dirty="0" smtClean="0"/>
              <a:t>acquire and provide text and standard reference books to the students, necessary for preparation of their examinations.</a:t>
            </a:r>
          </a:p>
          <a:p>
            <a:pPr lvl="0">
              <a:buNone/>
            </a:pPr>
            <a:r>
              <a:rPr lang="en-US" sz="4800" dirty="0" err="1" smtClean="0"/>
              <a:t>2.Informing</a:t>
            </a:r>
            <a:r>
              <a:rPr lang="en-US" sz="4800" dirty="0" smtClean="0"/>
              <a:t> </a:t>
            </a:r>
            <a:r>
              <a:rPr lang="en-US" sz="4800" dirty="0" smtClean="0"/>
              <a:t>the users regarding the arrivals of new books in the library.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5400" dirty="0" smtClean="0"/>
              <a:t>3. Organizing </a:t>
            </a:r>
            <a:r>
              <a:rPr lang="en-US" sz="5400" dirty="0" smtClean="0"/>
              <a:t>user orientation </a:t>
            </a:r>
            <a:r>
              <a:rPr lang="en-US" sz="5400" dirty="0" err="1" smtClean="0"/>
              <a:t>programmes</a:t>
            </a:r>
            <a:endParaRPr lang="en-US" sz="5400" dirty="0" smtClean="0"/>
          </a:p>
          <a:p>
            <a:pPr lvl="0">
              <a:buNone/>
            </a:pPr>
            <a:r>
              <a:rPr lang="en-US" sz="5400" dirty="0" smtClean="0"/>
              <a:t>4. Offering </a:t>
            </a:r>
            <a:r>
              <a:rPr lang="en-US" sz="5400" dirty="0" smtClean="0"/>
              <a:t>reference service especially ready reference service</a:t>
            </a:r>
          </a:p>
          <a:p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313</Words>
  <Application>Microsoft Office PowerPoint</Application>
  <PresentationFormat>On-screen Show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COLLEGE LIBRARY </vt:lpstr>
      <vt:lpstr>Slide 2</vt:lpstr>
      <vt:lpstr>Slide 3</vt:lpstr>
      <vt:lpstr>Slide 4</vt:lpstr>
      <vt:lpstr>Slide 5</vt:lpstr>
      <vt:lpstr>Slide 6</vt:lpstr>
      <vt:lpstr>Slide 7</vt:lpstr>
      <vt:lpstr>FUNCTIONS 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LIBRARY</dc:title>
  <dc:creator/>
  <cp:lastModifiedBy>VIJAY</cp:lastModifiedBy>
  <cp:revision>17</cp:revision>
  <dcterms:created xsi:type="dcterms:W3CDTF">2006-08-16T00:00:00Z</dcterms:created>
  <dcterms:modified xsi:type="dcterms:W3CDTF">2011-08-31T13:00:52Z</dcterms:modified>
</cp:coreProperties>
</file>