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5620"/>
    <p:restoredTop sz="94660"/>
  </p:normalViewPr>
  <p:slideViewPr>
    <p:cSldViewPr>
      <p:cViewPr varScale="1">
        <p:scale>
          <a:sx n="73" d="100"/>
          <a:sy n="73" d="100"/>
        </p:scale>
        <p:origin x="-174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1/11/2020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4" name="Subtitle 2"/>
          <p:cNvSpPr>
            <a:spLocks noGrp="1"/>
          </p:cNvSpPr>
          <p:nvPr>
            <p:ph type="ctrTitle"/>
          </p:nvPr>
        </p:nvSpPr>
        <p:spPr>
          <a:xfrm>
            <a:off x="685800" y="1143000"/>
            <a:ext cx="7772400" cy="4953000"/>
          </a:xfrm>
        </p:spPr>
        <p:txBody>
          <a:bodyPr>
            <a:normAutofit/>
          </a:bodyPr>
          <a:lstStyle/>
          <a:p>
            <a:r>
              <a:rPr lang="en-US" sz="6000" b="1" dirty="0" smtClean="0"/>
              <a:t>TYPES OF LIBRARIES</a:t>
            </a:r>
            <a:r>
              <a:rPr lang="en-US" sz="6000" dirty="0" smtClean="0"/>
              <a:t/>
            </a:r>
            <a:br>
              <a:rPr lang="en-US" sz="6000" dirty="0" smtClean="0"/>
            </a:br>
            <a:r>
              <a:rPr lang="en-US" sz="6000" dirty="0" smtClean="0"/>
              <a:t> </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172200"/>
          </a:xfrm>
        </p:spPr>
        <p:txBody>
          <a:bodyPr>
            <a:noAutofit/>
          </a:bodyPr>
          <a:lstStyle/>
          <a:p>
            <a:pPr algn="just">
              <a:buNone/>
            </a:pPr>
            <a:r>
              <a:rPr lang="en-US" sz="5400" dirty="0" smtClean="0"/>
              <a:t>2. To furnish up-to date facts and information an all subjects to one and all</a:t>
            </a:r>
          </a:p>
          <a:p>
            <a:pPr algn="just">
              <a:buNone/>
            </a:pPr>
            <a:r>
              <a:rPr lang="en-US" sz="5400" dirty="0" smtClean="0"/>
              <a:t>3. To provide one and all a harmless and elevating use of leisure</a:t>
            </a:r>
          </a:p>
          <a:p>
            <a:pPr algn="just"/>
            <a:endParaRPr lang="en-US" sz="5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Title 1"/>
          <p:cNvSpPr>
            <a:spLocks noGrp="1"/>
          </p:cNvSpPr>
          <p:nvPr>
            <p:ph idx="1"/>
          </p:nvPr>
        </p:nvSpPr>
        <p:spPr>
          <a:xfrm>
            <a:off x="457200" y="381000"/>
            <a:ext cx="8229600" cy="5745163"/>
          </a:xfrm>
        </p:spPr>
        <p:txBody>
          <a:bodyPr>
            <a:normAutofit/>
          </a:bodyPr>
          <a:lstStyle/>
          <a:p>
            <a:pPr algn="just">
              <a:buNone/>
            </a:pPr>
            <a:r>
              <a:rPr lang="en-US" sz="5400" dirty="0" smtClean="0"/>
              <a:t>4. To contribute to productivity drive by improving top Management of the latest trends in respective areas of interest</a:t>
            </a:r>
          </a:p>
          <a:p>
            <a:pPr algn="just"/>
            <a:endParaRPr lang="en-US" sz="5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Title 1"/>
          <p:cNvSpPr>
            <a:spLocks noGrp="1"/>
          </p:cNvSpPr>
          <p:nvPr>
            <p:ph idx="1"/>
          </p:nvPr>
        </p:nvSpPr>
        <p:spPr>
          <a:xfrm>
            <a:off x="381000" y="2819400"/>
            <a:ext cx="8229600" cy="1981200"/>
          </a:xfrm>
        </p:spPr>
        <p:txBody>
          <a:bodyPr>
            <a:normAutofit/>
          </a:bodyPr>
          <a:lstStyle/>
          <a:p>
            <a:pPr algn="ctr">
              <a:buNone/>
            </a:pPr>
            <a:r>
              <a:rPr lang="en-US" sz="6000" b="1" dirty="0" smtClean="0"/>
              <a:t>FUNCTIONS</a:t>
            </a:r>
            <a:endParaRPr lang="en-US" sz="6000" dirty="0" smtClean="0"/>
          </a:p>
          <a:p>
            <a:pPr algn="ctr"/>
            <a:endParaRPr lang="en-US" sz="6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lstStyle/>
          <a:p>
            <a:pPr>
              <a:buNone/>
            </a:pPr>
            <a:r>
              <a:rPr lang="en-US" dirty="0" smtClean="0"/>
              <a:t>1. </a:t>
            </a:r>
            <a:r>
              <a:rPr lang="en-US" sz="6600" dirty="0" smtClean="0"/>
              <a:t>1. It provides free and direct access to tools of information and education</a:t>
            </a:r>
          </a:p>
          <a:p>
            <a:pPr>
              <a:buNone/>
            </a:pPr>
            <a:endParaRPr lang="en-US" sz="6600" dirty="0">
              <a:latin typeface="Arial Narrow" pitchFamily="34" charset="0"/>
              <a:ea typeface="SimSun-ExtB" pitchFamily="49" charset="-122"/>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019800"/>
          </a:xfrm>
        </p:spPr>
        <p:txBody>
          <a:bodyPr>
            <a:noAutofit/>
          </a:bodyPr>
          <a:lstStyle/>
          <a:p>
            <a:pPr>
              <a:buNone/>
            </a:pPr>
            <a:r>
              <a:rPr lang="en-US" sz="5400" dirty="0" smtClean="0"/>
              <a:t>2. It serves as an instrument of informal self-education.</a:t>
            </a:r>
          </a:p>
          <a:p>
            <a:pPr>
              <a:buNone/>
            </a:pPr>
            <a:r>
              <a:rPr lang="en-US" sz="5400" dirty="0" smtClean="0"/>
              <a:t>3. It act as a centre for cultural and social activities of the local community</a:t>
            </a:r>
            <a:endParaRPr lang="en-US" sz="54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8686800" cy="6248400"/>
          </a:xfrm>
        </p:spPr>
        <p:txBody>
          <a:bodyPr>
            <a:noAutofit/>
          </a:bodyPr>
          <a:lstStyle/>
          <a:p>
            <a:pPr algn="just">
              <a:buNone/>
            </a:pPr>
            <a:r>
              <a:rPr lang="en-US" sz="4000" dirty="0" smtClean="0"/>
              <a:t>4. It preserves the materials of local/regional cultural heritage</a:t>
            </a:r>
          </a:p>
          <a:p>
            <a:pPr algn="just">
              <a:buNone/>
            </a:pPr>
            <a:r>
              <a:rPr lang="en-US" sz="4000" dirty="0" smtClean="0"/>
              <a:t>5. Providing to them facilities to support their formal education by collecting books and other documents on various subjects and courses</a:t>
            </a:r>
          </a:p>
          <a:p>
            <a:pPr algn="just">
              <a:buNone/>
            </a:pPr>
            <a:r>
              <a:rPr lang="en-US" sz="4000" dirty="0" smtClean="0"/>
              <a:t>6. Providing healthy literature for recreation and constructive use of leisure time</a:t>
            </a:r>
          </a:p>
          <a:p>
            <a:pPr algn="just"/>
            <a:endParaRPr lang="en-US" sz="40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0"/>
            <a:ext cx="8534400" cy="6858000"/>
          </a:xfrm>
        </p:spPr>
        <p:txBody>
          <a:bodyPr>
            <a:normAutofit/>
          </a:bodyPr>
          <a:lstStyle/>
          <a:p>
            <a:pPr>
              <a:buNone/>
            </a:pPr>
            <a:r>
              <a:rPr lang="en-US" sz="6000" dirty="0" smtClean="0"/>
              <a:t>7. Meeting information need of the community</a:t>
            </a:r>
          </a:p>
          <a:p>
            <a:pPr>
              <a:buNone/>
            </a:pPr>
            <a:r>
              <a:rPr lang="en-US" sz="6000" dirty="0" smtClean="0"/>
              <a:t>8. Providing documents to support the civic and cultural engagements of the people.</a:t>
            </a:r>
          </a:p>
          <a:p>
            <a:pPr>
              <a:buNone/>
            </a:pPr>
            <a:r>
              <a:rPr lang="en-US" sz="6000" dirty="0" smtClean="0"/>
              <a:t> </a:t>
            </a:r>
          </a:p>
          <a:p>
            <a:endParaRPr lang="en-US" sz="60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SERVICES</a:t>
            </a:r>
            <a:endParaRPr lang="en-US" dirty="0"/>
          </a:p>
        </p:txBody>
      </p:sp>
      <p:sp>
        <p:nvSpPr>
          <p:cNvPr id="3" name="Content Placeholder 2"/>
          <p:cNvSpPr>
            <a:spLocks noGrp="1"/>
          </p:cNvSpPr>
          <p:nvPr>
            <p:ph idx="1"/>
          </p:nvPr>
        </p:nvSpPr>
        <p:spPr>
          <a:xfrm>
            <a:off x="457200" y="1371600"/>
            <a:ext cx="8229600" cy="5181600"/>
          </a:xfrm>
        </p:spPr>
        <p:txBody>
          <a:bodyPr>
            <a:noAutofit/>
          </a:bodyPr>
          <a:lstStyle/>
          <a:p>
            <a:pPr algn="just">
              <a:buNone/>
            </a:pPr>
            <a:r>
              <a:rPr lang="en-US" sz="4800" b="1" dirty="0" smtClean="0"/>
              <a:t>Lending service</a:t>
            </a:r>
            <a:r>
              <a:rPr lang="en-US" sz="4800" dirty="0" smtClean="0"/>
              <a:t>: Lending service is an important service provided by the circulation section. Lending of documents to user is done by the lending sections</a:t>
            </a:r>
            <a:endParaRPr lang="en-US" sz="4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28600"/>
            <a:ext cx="8229600" cy="6172200"/>
          </a:xfrm>
        </p:spPr>
        <p:txBody>
          <a:bodyPr>
            <a:normAutofit lnSpcReduction="10000"/>
          </a:bodyPr>
          <a:lstStyle/>
          <a:p>
            <a:pPr algn="just">
              <a:buNone/>
            </a:pPr>
            <a:r>
              <a:rPr lang="en-US" sz="4400" b="1" dirty="0" smtClean="0">
                <a:solidFill>
                  <a:srgbClr val="FF0000"/>
                </a:solidFill>
              </a:rPr>
              <a:t>Inter library loan</a:t>
            </a:r>
            <a:r>
              <a:rPr lang="en-US" sz="4400" dirty="0" smtClean="0"/>
              <a:t>: </a:t>
            </a:r>
            <a:r>
              <a:rPr lang="en-US" sz="4400" dirty="0" smtClean="0">
                <a:solidFill>
                  <a:schemeClr val="tx2">
                    <a:lumMod val="60000"/>
                    <a:lumOff val="40000"/>
                  </a:schemeClr>
                </a:solidFill>
              </a:rPr>
              <a:t>Some of the readers especially the research </a:t>
            </a:r>
            <a:r>
              <a:rPr lang="en-US" sz="4400" dirty="0" err="1" smtClean="0">
                <a:solidFill>
                  <a:schemeClr val="tx2">
                    <a:lumMod val="60000"/>
                    <a:lumOff val="40000"/>
                  </a:schemeClr>
                </a:solidFill>
              </a:rPr>
              <a:t>scholors</a:t>
            </a:r>
            <a:r>
              <a:rPr lang="en-US" sz="4400" dirty="0" smtClean="0">
                <a:solidFill>
                  <a:schemeClr val="tx2">
                    <a:lumMod val="60000"/>
                    <a:lumOff val="40000"/>
                  </a:schemeClr>
                </a:solidFill>
              </a:rPr>
              <a:t>, may need some documents which may be available in some other library. The librarian should help the reader in this study by getting the required document for him from other library, on inter-library loan.</a:t>
            </a:r>
          </a:p>
          <a:p>
            <a:pPr>
              <a:buNone/>
            </a:pP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458200" cy="6629400"/>
          </a:xfrm>
        </p:spPr>
        <p:txBody>
          <a:bodyPr>
            <a:noAutofit/>
          </a:bodyPr>
          <a:lstStyle/>
          <a:p>
            <a:pPr algn="just">
              <a:buNone/>
            </a:pPr>
            <a:r>
              <a:rPr lang="en-US" sz="4000" b="1" dirty="0" smtClean="0">
                <a:solidFill>
                  <a:srgbClr val="FF0000"/>
                </a:solidFill>
              </a:rPr>
              <a:t>Readers advisory service</a:t>
            </a:r>
            <a:r>
              <a:rPr lang="en-US" sz="4000" dirty="0" smtClean="0"/>
              <a:t>: Some times students face difficulty in consulting the library catalogue, locating the exact document required by them or consulting the relevant reference tools available in the library. To this end, students need the help and guidance of the library staff, who should readily help them to the necessary material through the reference service</a:t>
            </a:r>
            <a:endParaRPr lang="en-US" sz="4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381000" y="304800"/>
            <a:ext cx="8305800" cy="6248400"/>
          </a:xfrm>
        </p:spPr>
        <p:txBody>
          <a:bodyPr>
            <a:noAutofit/>
          </a:bodyPr>
          <a:lstStyle/>
          <a:p>
            <a:pPr>
              <a:buNone/>
            </a:pPr>
            <a:r>
              <a:rPr lang="en-US" sz="5400" dirty="0" smtClean="0">
                <a:solidFill>
                  <a:srgbClr val="FF0000"/>
                </a:solidFill>
              </a:rPr>
              <a:t>Libraries are broadly classified in to three types.</a:t>
            </a:r>
          </a:p>
          <a:p>
            <a:pPr>
              <a:buNone/>
            </a:pPr>
            <a:r>
              <a:rPr lang="en-US" sz="5400" dirty="0" smtClean="0">
                <a:solidFill>
                  <a:srgbClr val="FF0000"/>
                </a:solidFill>
              </a:rPr>
              <a:t> </a:t>
            </a:r>
          </a:p>
          <a:p>
            <a:pPr>
              <a:buNone/>
            </a:pPr>
            <a:r>
              <a:rPr lang="en-US" sz="5400" dirty="0" smtClean="0">
                <a:solidFill>
                  <a:srgbClr val="FF0000"/>
                </a:solidFill>
              </a:rPr>
              <a:t>I. Public library</a:t>
            </a:r>
          </a:p>
          <a:p>
            <a:pPr>
              <a:buNone/>
            </a:pPr>
            <a:r>
              <a:rPr lang="en-US" sz="5400" dirty="0" smtClean="0">
                <a:solidFill>
                  <a:srgbClr val="FF0000"/>
                </a:solidFill>
              </a:rPr>
              <a:t>II. Academic library</a:t>
            </a:r>
          </a:p>
          <a:p>
            <a:pPr>
              <a:buNone/>
            </a:pPr>
            <a:r>
              <a:rPr lang="en-US" sz="5400" dirty="0" smtClean="0">
                <a:solidFill>
                  <a:srgbClr val="FF0000"/>
                </a:solidFill>
              </a:rPr>
              <a:t>III. Special library</a:t>
            </a:r>
          </a:p>
          <a:p>
            <a:endParaRPr lang="en-US" sz="5400" dirty="0">
              <a:solidFill>
                <a:srgbClr val="FF0000"/>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noAutofit/>
          </a:bodyPr>
          <a:lstStyle/>
          <a:p>
            <a:pPr>
              <a:buNone/>
            </a:pPr>
            <a:r>
              <a:rPr lang="en-US" sz="6000" b="1" dirty="0" smtClean="0">
                <a:solidFill>
                  <a:srgbClr val="FF0000"/>
                </a:solidFill>
              </a:rPr>
              <a:t>Compilation of bibliographies: </a:t>
            </a:r>
            <a:r>
              <a:rPr lang="en-US" sz="6000" dirty="0" smtClean="0"/>
              <a:t>Bibliographies may be compiled on demand or in anticipation. This is a useful service.</a:t>
            </a:r>
          </a:p>
          <a:p>
            <a:pPr>
              <a:buNone/>
            </a:pPr>
            <a:r>
              <a:rPr lang="en-US" sz="6000" dirty="0" smtClean="0"/>
              <a:t> </a:t>
            </a:r>
          </a:p>
          <a:p>
            <a:pPr>
              <a:buNone/>
            </a:pPr>
            <a:endParaRPr lang="en-US" sz="6000" dirty="0" smtClean="0"/>
          </a:p>
          <a:p>
            <a:endParaRPr lang="en-US" sz="60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5">
            <a:lumMod val="60000"/>
            <a:lumOff val="4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248400"/>
          </a:xfrm>
        </p:spPr>
        <p:txBody>
          <a:bodyPr>
            <a:normAutofit lnSpcReduction="10000"/>
          </a:bodyPr>
          <a:lstStyle/>
          <a:p>
            <a:pPr>
              <a:buNone/>
            </a:pPr>
            <a:r>
              <a:rPr lang="en-US" sz="5400" b="1" dirty="0" smtClean="0">
                <a:solidFill>
                  <a:srgbClr val="FF0000"/>
                </a:solidFill>
              </a:rPr>
              <a:t>Referral service</a:t>
            </a:r>
            <a:r>
              <a:rPr lang="en-US" sz="5400" dirty="0" smtClean="0"/>
              <a:t>: The information may not be available in the library. The librarian may direct the reader to get the information from some other sources</a:t>
            </a:r>
          </a:p>
          <a:p>
            <a:r>
              <a:rPr lang="en-US" sz="5400" dirty="0" smtClean="0"/>
              <a:t> </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3"/>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6096000"/>
          </a:xfrm>
        </p:spPr>
        <p:txBody>
          <a:bodyPr>
            <a:normAutofit/>
          </a:bodyPr>
          <a:lstStyle/>
          <a:p>
            <a:pPr algn="just">
              <a:buNone/>
            </a:pPr>
            <a:r>
              <a:rPr lang="en-US" sz="4400" b="1" dirty="0" smtClean="0">
                <a:solidFill>
                  <a:srgbClr val="FF0000"/>
                </a:solidFill>
              </a:rPr>
              <a:t>Library orientation </a:t>
            </a:r>
            <a:r>
              <a:rPr lang="en-US" sz="4400" b="1" dirty="0" smtClean="0"/>
              <a:t>: </a:t>
            </a:r>
            <a:r>
              <a:rPr lang="en-US" sz="4400" dirty="0" smtClean="0"/>
              <a:t>Majority of the students are not aware of the utility of the library and they do not know how to use the library effectively. Library orientation of such students is very necessary so that they learn to use the library properly</a:t>
            </a:r>
            <a:endParaRPr lang="en-US" sz="44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normAutofit/>
          </a:bodyPr>
          <a:lstStyle/>
          <a:p>
            <a:pPr algn="just">
              <a:buNone/>
            </a:pPr>
            <a:r>
              <a:rPr lang="en-US" sz="3600" b="1" dirty="0" smtClean="0">
                <a:solidFill>
                  <a:srgbClr val="FF0000"/>
                </a:solidFill>
              </a:rPr>
              <a:t>Extension service: </a:t>
            </a:r>
            <a:r>
              <a:rPr lang="en-US" sz="3600" dirty="0" smtClean="0"/>
              <a:t>The extension services in public libraries are one of the </a:t>
            </a:r>
            <a:r>
              <a:rPr lang="en-US" sz="3600" dirty="0" err="1" smtClean="0"/>
              <a:t>programmes</a:t>
            </a:r>
            <a:r>
              <a:rPr lang="en-US" sz="3600" dirty="0" smtClean="0"/>
              <a:t>, which increase the number of readers and use of the libraries. Such </a:t>
            </a:r>
            <a:r>
              <a:rPr lang="en-US" sz="3600" dirty="0" err="1" smtClean="0"/>
              <a:t>programmes</a:t>
            </a:r>
            <a:r>
              <a:rPr lang="en-US" sz="3600" dirty="0" smtClean="0"/>
              <a:t> must be arranged so that the public of that area in which the public library is established may be attracted towards the library. These </a:t>
            </a:r>
            <a:r>
              <a:rPr lang="en-US" sz="3600" dirty="0" err="1" smtClean="0"/>
              <a:t>programmes</a:t>
            </a:r>
            <a:r>
              <a:rPr lang="en-US" sz="3600" dirty="0" smtClean="0"/>
              <a:t> may be organized through exhibitions, story hours for children, public lectures and talks, reading </a:t>
            </a:r>
            <a:endParaRPr lang="en-US" sz="36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rgbClr val="03D4A8"/>
            </a:gs>
            <a:gs pos="25000">
              <a:srgbClr val="21D6E0"/>
            </a:gs>
            <a:gs pos="75000">
              <a:srgbClr val="0087E6"/>
            </a:gs>
            <a:gs pos="100000">
              <a:srgbClr val="005CBF"/>
            </a:gs>
          </a:gsLst>
          <a:lin ang="5400000" scaled="0"/>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normAutofit/>
          </a:bodyPr>
          <a:lstStyle/>
          <a:p>
            <a:pPr algn="just"/>
            <a:endParaRPr lang="en-US" sz="4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905000"/>
            <a:ext cx="8382000" cy="1524000"/>
          </a:xfrm>
        </p:spPr>
        <p:txBody>
          <a:bodyPr/>
          <a:lstStyle/>
          <a:p>
            <a:pPr algn="ctr">
              <a:buNone/>
            </a:pPr>
            <a:r>
              <a:rPr lang="en-US" b="1" dirty="0" smtClean="0"/>
              <a:t> </a:t>
            </a:r>
            <a:r>
              <a:rPr lang="en-US" sz="7200" b="1" dirty="0" smtClean="0"/>
              <a:t>PUBLIC LIBRARY</a:t>
            </a:r>
            <a:endParaRPr lang="en-US" sz="7200" dirty="0" smtClean="0"/>
          </a:p>
          <a:p>
            <a:pPr algn="ctr">
              <a:buNone/>
            </a:pPr>
            <a:endParaRPr lang="en-US" sz="72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4" name="Title 1"/>
          <p:cNvSpPr>
            <a:spLocks noGrp="1"/>
          </p:cNvSpPr>
          <p:nvPr>
            <p:ph idx="1"/>
          </p:nvPr>
        </p:nvSpPr>
        <p:spPr>
          <a:xfrm>
            <a:off x="457200" y="304800"/>
            <a:ext cx="8229600" cy="6096000"/>
          </a:xfrm>
        </p:spPr>
        <p:txBody>
          <a:bodyPr>
            <a:normAutofit lnSpcReduction="10000"/>
          </a:bodyPr>
          <a:lstStyle/>
          <a:p>
            <a:pPr algn="just">
              <a:buNone/>
            </a:pPr>
            <a:r>
              <a:rPr lang="en-US" sz="6600" dirty="0" smtClean="0"/>
              <a:t>Public libraries are also called the people libraries, as they are established for the benefit of the people of the society</a:t>
            </a:r>
            <a:r>
              <a:rPr lang="en-US" dirty="0" smtClean="0"/>
              <a:t>.</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4" name="Title 1"/>
          <p:cNvSpPr>
            <a:spLocks noGrp="1"/>
          </p:cNvSpPr>
          <p:nvPr>
            <p:ph idx="1"/>
          </p:nvPr>
        </p:nvSpPr>
        <p:spPr>
          <a:xfrm>
            <a:off x="457200" y="457200"/>
            <a:ext cx="8229600" cy="6096000"/>
          </a:xfrm>
        </p:spPr>
        <p:txBody>
          <a:bodyPr>
            <a:normAutofit lnSpcReduction="10000"/>
          </a:bodyPr>
          <a:lstStyle/>
          <a:p>
            <a:pPr algn="just">
              <a:buNone/>
            </a:pPr>
            <a:r>
              <a:rPr lang="en-US" dirty="0" smtClean="0"/>
              <a:t> </a:t>
            </a:r>
            <a:r>
              <a:rPr lang="en-US" sz="6000" dirty="0" smtClean="0"/>
              <a:t>A public library is essentially a free library financed by public funds providing impartial service to all the members of the local community </a:t>
            </a:r>
            <a:endParaRPr lang="en-US" sz="6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172200"/>
          </a:xfrm>
        </p:spPr>
        <p:txBody>
          <a:bodyPr/>
          <a:lstStyle/>
          <a:p>
            <a:pPr algn="just">
              <a:buNone/>
            </a:pPr>
            <a:r>
              <a:rPr lang="en-US" sz="6000" dirty="0" smtClean="0"/>
              <a:t>A library which is open for every one, irrespective of age, sex, occupation, affiliation and social or economic status is a public library.</a:t>
            </a:r>
          </a:p>
          <a:p>
            <a:pPr algn="just">
              <a:buNone/>
            </a:pPr>
            <a:endParaRPr lang="en-US" sz="6000"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b="1" dirty="0" smtClean="0"/>
              <a:t>Definition: </a:t>
            </a:r>
            <a:r>
              <a:rPr lang="en-US" dirty="0" smtClean="0"/>
              <a:t/>
            </a:r>
            <a:br>
              <a:rPr lang="en-US" dirty="0" smtClean="0"/>
            </a:br>
            <a:endParaRPr lang="en-US" dirty="0"/>
          </a:p>
        </p:txBody>
      </p:sp>
      <p:sp>
        <p:nvSpPr>
          <p:cNvPr id="3" name="Content Placeholder 2"/>
          <p:cNvSpPr>
            <a:spLocks noGrp="1"/>
          </p:cNvSpPr>
          <p:nvPr>
            <p:ph idx="1"/>
          </p:nvPr>
        </p:nvSpPr>
        <p:spPr>
          <a:xfrm>
            <a:off x="304800" y="990600"/>
            <a:ext cx="8382000" cy="5486400"/>
          </a:xfrm>
        </p:spPr>
        <p:txBody>
          <a:bodyPr>
            <a:normAutofit lnSpcReduction="10000"/>
          </a:bodyPr>
          <a:lstStyle/>
          <a:p>
            <a:pPr>
              <a:buNone/>
            </a:pPr>
            <a:r>
              <a:rPr lang="en-US" dirty="0" smtClean="0"/>
              <a:t>UNESCO Manifesto(1927) defines a Public Library as a Library</a:t>
            </a:r>
          </a:p>
          <a:p>
            <a:pPr>
              <a:buNone/>
            </a:pPr>
            <a:r>
              <a:rPr lang="en-US" dirty="0" smtClean="0"/>
              <a:t>1) Which is established under "the clear mandate of Law"</a:t>
            </a:r>
          </a:p>
          <a:p>
            <a:pPr>
              <a:buNone/>
            </a:pPr>
            <a:r>
              <a:rPr lang="en-US" dirty="0" smtClean="0"/>
              <a:t>2) Which is maintained wholly from public fund</a:t>
            </a:r>
          </a:p>
          <a:p>
            <a:pPr>
              <a:buNone/>
            </a:pPr>
            <a:r>
              <a:rPr lang="en-US" dirty="0" smtClean="0"/>
              <a:t>3) Which levies no 'direct charge'(fees) from its users for and of its services </a:t>
            </a:r>
          </a:p>
          <a:p>
            <a:pPr>
              <a:buNone/>
            </a:pPr>
            <a:r>
              <a:rPr lang="en-US" dirty="0" smtClean="0"/>
              <a:t>4) Which is open for free and equal use by all member of the community regardless of race, </a:t>
            </a:r>
            <a:r>
              <a:rPr lang="en-US" dirty="0" err="1" smtClean="0"/>
              <a:t>colour</a:t>
            </a:r>
            <a:r>
              <a:rPr lang="en-US" dirty="0" smtClean="0"/>
              <a:t>, region, sex, nationality, language, status or levels of educational attainments.</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92D050"/>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Types of Public library</a:t>
            </a:r>
            <a:r>
              <a:rPr lang="en-US" dirty="0" smtClean="0"/>
              <a:t/>
            </a:r>
            <a:br>
              <a:rPr lang="en-US" dirty="0" smtClean="0"/>
            </a:br>
            <a:r>
              <a:rPr lang="en-US" dirty="0" smtClean="0"/>
              <a:t> </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sz="4800" dirty="0" smtClean="0"/>
              <a:t>1. National library</a:t>
            </a:r>
          </a:p>
          <a:p>
            <a:pPr>
              <a:buNone/>
            </a:pPr>
            <a:r>
              <a:rPr lang="en-US" sz="4800" dirty="0" smtClean="0"/>
              <a:t>2. State central library</a:t>
            </a:r>
          </a:p>
          <a:p>
            <a:pPr>
              <a:buNone/>
            </a:pPr>
            <a:r>
              <a:rPr lang="en-US" sz="4800" dirty="0" smtClean="0"/>
              <a:t>3. District central library</a:t>
            </a:r>
          </a:p>
          <a:p>
            <a:pPr>
              <a:buNone/>
            </a:pPr>
            <a:r>
              <a:rPr lang="en-US" sz="4800" dirty="0" smtClean="0"/>
              <a:t>4. Branch library</a:t>
            </a:r>
          </a:p>
          <a:p>
            <a:pPr>
              <a:buNone/>
            </a:pPr>
            <a:r>
              <a:rPr lang="en-US" sz="4800" dirty="0" smtClean="0"/>
              <a:t>5. Village library</a:t>
            </a:r>
          </a:p>
          <a:p>
            <a:pPr>
              <a:buNone/>
            </a:pPr>
            <a:r>
              <a:rPr lang="en-US" sz="4800" dirty="0" smtClean="0"/>
              <a:t>6. Mobile library</a:t>
            </a:r>
          </a:p>
          <a:p>
            <a:pPr>
              <a:buNone/>
            </a:pPr>
            <a:r>
              <a:rPr lang="en-US" sz="4800" dirty="0" smtClean="0"/>
              <a:t> </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OBJECTIVES</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lgn="just">
              <a:buNone/>
            </a:pPr>
            <a:r>
              <a:rPr lang="en-US" sz="7200" dirty="0" smtClean="0"/>
              <a:t>1. To help the life long self education of one and all</a:t>
            </a:r>
          </a:p>
          <a:p>
            <a:pPr algn="just"/>
            <a:endParaRPr lang="en-US" sz="72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TotalTime>
  <Words>687</Words>
  <Application>Microsoft Office PowerPoint</Application>
  <PresentationFormat>On-screen Show (4:3)</PresentationFormat>
  <Paragraphs>49</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TYPES OF LIBRARIES   </vt:lpstr>
      <vt:lpstr>Slide 2</vt:lpstr>
      <vt:lpstr>Slide 3</vt:lpstr>
      <vt:lpstr>Slide 4</vt:lpstr>
      <vt:lpstr>Slide 5</vt:lpstr>
      <vt:lpstr>Slide 6</vt:lpstr>
      <vt:lpstr>Definition:  </vt:lpstr>
      <vt:lpstr>Types of Public library  </vt:lpstr>
      <vt:lpstr>OBJECTIVES </vt:lpstr>
      <vt:lpstr>Slide 10</vt:lpstr>
      <vt:lpstr>Slide 11</vt:lpstr>
      <vt:lpstr>Slide 12</vt:lpstr>
      <vt:lpstr>Slide 13</vt:lpstr>
      <vt:lpstr>Slide 14</vt:lpstr>
      <vt:lpstr>Slide 15</vt:lpstr>
      <vt:lpstr>Slide 16</vt:lpstr>
      <vt:lpstr>SERVICES</vt:lpstr>
      <vt:lpstr>Slide 18</vt:lpstr>
      <vt:lpstr>Slide 19</vt:lpstr>
      <vt:lpstr>Slide 20</vt:lpstr>
      <vt:lpstr>Slide 21</vt:lpstr>
      <vt:lpstr>Slide 22</vt:lpstr>
      <vt:lpstr>Slide 23</vt:lpstr>
      <vt:lpstr>Slide 24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TYPES OF LIBRARIES   </dc:title>
  <dc:creator>acer</dc:creator>
  <cp:lastModifiedBy>Librarian</cp:lastModifiedBy>
  <cp:revision>15</cp:revision>
  <dcterms:created xsi:type="dcterms:W3CDTF">2006-08-16T00:00:00Z</dcterms:created>
  <dcterms:modified xsi:type="dcterms:W3CDTF">2020-01-11T06:03:28Z</dcterms:modified>
</cp:coreProperties>
</file>