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2000"/>
          </a:xfrm>
        </p:spPr>
        <p:txBody>
          <a:bodyPr>
            <a:normAutofit/>
          </a:bodyPr>
          <a:lstStyle/>
          <a:p>
            <a:r>
              <a:rPr lang="en-US" sz="6600" b="1" dirty="0" smtClean="0"/>
              <a:t>SPECIAL LIBRARY</a:t>
            </a:r>
            <a:r>
              <a:rPr lang="en-US" sz="6600" dirty="0" smtClean="0"/>
              <a:t/>
            </a:r>
            <a:br>
              <a:rPr lang="en-US" sz="6600" dirty="0" smtClean="0"/>
            </a:br>
            <a:r>
              <a:rPr lang="en-US" sz="6600" b="1" dirty="0" smtClean="0"/>
              <a:t> </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Lending service</a:t>
            </a:r>
            <a:r>
              <a:rPr lang="en-US" dirty="0" smtClean="0"/>
              <a:t>:</a:t>
            </a: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t>	</a:t>
            </a:r>
            <a:r>
              <a:rPr lang="en-US" sz="4800" dirty="0" smtClean="0"/>
              <a:t>Lending </a:t>
            </a:r>
            <a:r>
              <a:rPr lang="en-US" sz="4800" dirty="0" smtClean="0"/>
              <a:t>service is an important service provided by the circulation section. Lending of documents to user is done by the lending sections.</a:t>
            </a:r>
          </a:p>
          <a:p>
            <a:pPr algn="just">
              <a:buNone/>
            </a:pPr>
            <a:r>
              <a:rPr lang="en-US" sz="4800"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 Library loan</a:t>
            </a:r>
            <a:endParaRPr lang="en-US" dirty="0"/>
          </a:p>
        </p:txBody>
      </p:sp>
      <p:sp>
        <p:nvSpPr>
          <p:cNvPr id="3" name="Content Placeholder 2"/>
          <p:cNvSpPr>
            <a:spLocks noGrp="1"/>
          </p:cNvSpPr>
          <p:nvPr>
            <p:ph idx="1"/>
          </p:nvPr>
        </p:nvSpPr>
        <p:spPr>
          <a:xfrm>
            <a:off x="457200" y="1295400"/>
            <a:ext cx="8229600" cy="5105400"/>
          </a:xfrm>
        </p:spPr>
        <p:txBody>
          <a:bodyPr/>
          <a:lstStyle/>
          <a:p>
            <a:pPr algn="just">
              <a:buNone/>
            </a:pPr>
            <a:r>
              <a:rPr lang="en-US" dirty="0" smtClean="0"/>
              <a:t>	</a:t>
            </a:r>
            <a:r>
              <a:rPr lang="en-US" sz="4000" dirty="0" smtClean="0"/>
              <a:t>Some </a:t>
            </a:r>
            <a:r>
              <a:rPr lang="en-US" sz="4000" dirty="0" smtClean="0"/>
              <a:t>of the readers especially the research </a:t>
            </a:r>
            <a:r>
              <a:rPr lang="en-US" sz="4000" dirty="0" smtClean="0"/>
              <a:t>scholars, </a:t>
            </a:r>
            <a:r>
              <a:rPr lang="en-US" sz="4000" dirty="0" smtClean="0"/>
              <a:t>may need some documents which may be available in some other library. The librarian should help the reader in this study by getting the required document for him from other library, on inter-library loan.</a:t>
            </a:r>
          </a:p>
          <a:p>
            <a:pPr algn="just">
              <a:buNone/>
            </a:pPr>
            <a:endParaRPr lang="en-US"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Selective dissemination of information</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sz="5400" dirty="0" smtClean="0"/>
              <a:t>Librarians </a:t>
            </a:r>
            <a:r>
              <a:rPr lang="en-US" sz="5400" dirty="0" smtClean="0"/>
              <a:t>have been providing this kind of service on manual basis and computer based SDI. It provides notifications of new primary documents.</a:t>
            </a:r>
          </a:p>
          <a:p>
            <a:pPr algn="just">
              <a:buNone/>
            </a:pPr>
            <a:endParaRPr lang="en-US" sz="5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Awareness service</a:t>
            </a:r>
            <a:endParaRPr lang="en-US" dirty="0"/>
          </a:p>
        </p:txBody>
      </p:sp>
      <p:sp>
        <p:nvSpPr>
          <p:cNvPr id="3" name="Content Placeholder 2"/>
          <p:cNvSpPr>
            <a:spLocks noGrp="1"/>
          </p:cNvSpPr>
          <p:nvPr>
            <p:ph idx="1"/>
          </p:nvPr>
        </p:nvSpPr>
        <p:spPr>
          <a:xfrm>
            <a:off x="457200" y="1219200"/>
            <a:ext cx="8229600" cy="5334000"/>
          </a:xfrm>
        </p:spPr>
        <p:txBody>
          <a:bodyPr/>
          <a:lstStyle/>
          <a:p>
            <a:pPr algn="just">
              <a:buNone/>
            </a:pPr>
            <a:r>
              <a:rPr lang="en-US" dirty="0" smtClean="0"/>
              <a:t>	</a:t>
            </a:r>
            <a:r>
              <a:rPr lang="en-US" sz="4800" dirty="0" smtClean="0"/>
              <a:t>Special </a:t>
            </a:r>
            <a:r>
              <a:rPr lang="en-US" sz="4800" dirty="0" smtClean="0"/>
              <a:t>libraries provides CAS to keep their users informed of new and current developments, routing of current issues of periodicals is one of the most common functions of special </a:t>
            </a:r>
            <a:r>
              <a:rPr lang="en-US" sz="4800" dirty="0" smtClean="0"/>
              <a:t>libraries.</a:t>
            </a:r>
            <a:endParaRPr lang="en-US"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Translation service</a:t>
            </a:r>
            <a:endParaRPr lang="en-US" dirty="0"/>
          </a:p>
        </p:txBody>
      </p:sp>
      <p:sp>
        <p:nvSpPr>
          <p:cNvPr id="3" name="Content Placeholder 2"/>
          <p:cNvSpPr>
            <a:spLocks noGrp="1"/>
          </p:cNvSpPr>
          <p:nvPr>
            <p:ph idx="1"/>
          </p:nvPr>
        </p:nvSpPr>
        <p:spPr>
          <a:xfrm>
            <a:off x="457200" y="1371600"/>
            <a:ext cx="8229600" cy="5105400"/>
          </a:xfrm>
        </p:spPr>
        <p:txBody>
          <a:bodyPr>
            <a:normAutofit lnSpcReduction="10000"/>
          </a:bodyPr>
          <a:lstStyle/>
          <a:p>
            <a:pPr algn="just">
              <a:buNone/>
            </a:pPr>
            <a:r>
              <a:rPr lang="en-US" dirty="0" smtClean="0"/>
              <a:t>	</a:t>
            </a:r>
            <a:r>
              <a:rPr lang="en-US" sz="4000" dirty="0" smtClean="0"/>
              <a:t>Mostly </a:t>
            </a:r>
            <a:r>
              <a:rPr lang="en-US" sz="4000" dirty="0" smtClean="0"/>
              <a:t>researchers and scientists are anxious to study basic and primary documents for their research projects. Some times the basic documents are in such a language script from which the researcher is not familiar with the language. To make use of such documents translation services are needed.</a:t>
            </a:r>
          </a:p>
          <a:p>
            <a:pPr algn="just">
              <a:buNone/>
            </a:pP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normAutofit/>
          </a:bodyPr>
          <a:lstStyle/>
          <a:p>
            <a:pPr algn="ctr">
              <a:buNone/>
            </a:pPr>
            <a:r>
              <a:rPr lang="en-US" sz="5400" b="1" dirty="0" smtClean="0"/>
              <a:t>Indexing and abstracting service</a:t>
            </a:r>
            <a:endParaRPr lang="en-US" sz="5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sz="4300" b="1" dirty="0" smtClean="0"/>
              <a:t>Referral </a:t>
            </a:r>
            <a:r>
              <a:rPr lang="en-US" sz="4300" b="1" dirty="0" smtClean="0"/>
              <a:t>service</a:t>
            </a:r>
          </a:p>
          <a:p>
            <a:pPr>
              <a:buNone/>
            </a:pPr>
            <a:endParaRPr lang="en-US" b="1" dirty="0" smtClean="0"/>
          </a:p>
          <a:p>
            <a:pPr>
              <a:buNone/>
            </a:pPr>
            <a:r>
              <a:rPr lang="en-US" sz="4000" dirty="0" smtClean="0"/>
              <a:t>The information may not be available in the library. The librarian may direct the reader to get the information from some other sources. </a:t>
            </a:r>
          </a:p>
          <a:p>
            <a:pPr>
              <a:buNone/>
            </a:pPr>
            <a:r>
              <a:rPr lang="en-US" sz="4000" dirty="0" smtClean="0"/>
              <a:t> </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Bibliographic instruction</a:t>
            </a:r>
            <a:r>
              <a:rPr lang="en-US" dirty="0" smtClean="0"/>
              <a:t>: </a:t>
            </a:r>
            <a:endParaRPr lang="en-US" dirty="0" smtClean="0"/>
          </a:p>
          <a:p>
            <a:pPr>
              <a:buNone/>
            </a:pPr>
            <a:r>
              <a:rPr lang="en-US" dirty="0" smtClean="0"/>
              <a:t>	</a:t>
            </a:r>
            <a:endParaRPr lang="en-US" dirty="0" smtClean="0"/>
          </a:p>
          <a:p>
            <a:pPr algn="just">
              <a:buNone/>
            </a:pPr>
            <a:r>
              <a:rPr lang="en-US" dirty="0" smtClean="0"/>
              <a:t>  </a:t>
            </a:r>
            <a:r>
              <a:rPr lang="en-US" sz="4400" dirty="0" smtClean="0"/>
              <a:t>Bibliographic instruction is a systematic approach to teach the user as to how to use the library.</a:t>
            </a:r>
          </a:p>
          <a:p>
            <a:pPr algn="just">
              <a:buNone/>
            </a:pPr>
            <a:r>
              <a:rPr lang="en-US" sz="4400" dirty="0" smtClean="0"/>
              <a:t> </a:t>
            </a:r>
          </a:p>
          <a:p>
            <a:pPr lvl="1">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Reprographic service</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lvl="0" algn="just">
              <a:buNone/>
            </a:pPr>
            <a:r>
              <a:rPr lang="en-US" dirty="0" smtClean="0"/>
              <a:t>	</a:t>
            </a:r>
            <a:r>
              <a:rPr lang="en-US" sz="4400" dirty="0" smtClean="0"/>
              <a:t>It </a:t>
            </a:r>
            <a:r>
              <a:rPr lang="en-US" sz="4400" dirty="0" smtClean="0"/>
              <a:t>is also known as copying service. It is a term used to refer to photocopying as well as duplicating documents where by one or more copies of the same size or in reduced or enlarged form are produced.</a:t>
            </a:r>
          </a:p>
          <a:p>
            <a:pPr algn="just">
              <a:buNone/>
            </a:pP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pPr algn="just">
              <a:buNone/>
            </a:pPr>
            <a:r>
              <a:rPr lang="en-US" sz="4000" dirty="0" smtClean="0"/>
              <a:t>Special libraries are that which are specialized on a particular subject or group of subjects. They are formed in research and development establishments, government departments, directorates, industrial and business undertakings, learned societies and professional associations, trade and business associations, etc. </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68963"/>
          </a:xfrm>
        </p:spPr>
        <p:txBody>
          <a:bodyPr>
            <a:noAutofit/>
          </a:bodyPr>
          <a:lstStyle/>
          <a:p>
            <a:pPr>
              <a:buNone/>
            </a:pPr>
            <a:r>
              <a:rPr lang="en-US" sz="4800" dirty="0" smtClean="0"/>
              <a:t>special libraries are established to serve a particular group of users or an activity or specialists working on a subject or a group of subjects or a particular type of documents.</a:t>
            </a:r>
          </a:p>
          <a:p>
            <a:pPr>
              <a:buNone/>
            </a:pPr>
            <a:r>
              <a:rPr lang="en-US" sz="4800" dirty="0" smtClean="0"/>
              <a:t>		</a:t>
            </a:r>
          </a:p>
          <a:p>
            <a:endParaRPr lang="en-US"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706562"/>
          </a:xfrm>
        </p:spPr>
        <p:txBody>
          <a:bodyPr>
            <a:normAutofit fontScale="90000"/>
          </a:bodyPr>
          <a:lstStyle/>
          <a:p>
            <a:r>
              <a:rPr lang="en-US" b="1" dirty="0" smtClean="0"/>
              <a:t>Definitions:</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457200" y="838200"/>
            <a:ext cx="8229600" cy="5715000"/>
          </a:xfrm>
        </p:spPr>
        <p:txBody>
          <a:bodyPr>
            <a:noAutofit/>
          </a:bodyPr>
          <a:lstStyle/>
          <a:p>
            <a:pPr algn="just">
              <a:buNone/>
            </a:pPr>
            <a:r>
              <a:rPr lang="en-US" sz="5400" dirty="0" smtClean="0"/>
              <a:t>E.H. Thompson defines a special library as the service organized to make desirable information available to a particular organization or technical group.</a:t>
            </a:r>
          </a:p>
          <a:p>
            <a:pPr algn="just">
              <a:buNone/>
            </a:pPr>
            <a:endParaRPr lang="en-US"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buNone/>
            </a:pPr>
            <a:r>
              <a:rPr lang="en-US" sz="5400" dirty="0" smtClean="0"/>
              <a:t>1. Provides </a:t>
            </a:r>
            <a:r>
              <a:rPr lang="en-US" sz="5400" dirty="0" smtClean="0"/>
              <a:t>information service which enables the </a:t>
            </a:r>
            <a:r>
              <a:rPr lang="en-US" sz="5400" dirty="0" smtClean="0"/>
              <a:t>members of the organization</a:t>
            </a:r>
            <a:r>
              <a:rPr lang="en-US" sz="5400" dirty="0" smtClean="0"/>
              <a:t>.</a:t>
            </a:r>
          </a:p>
          <a:p>
            <a:pPr>
              <a:buNone/>
            </a:pP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pPr algn="just">
              <a:buNone/>
            </a:pPr>
            <a:r>
              <a:rPr lang="en-US" dirty="0" smtClean="0"/>
              <a:t>2</a:t>
            </a:r>
            <a:r>
              <a:rPr lang="en-US" sz="4800" dirty="0" smtClean="0"/>
              <a:t>. Librarian </a:t>
            </a:r>
            <a:r>
              <a:rPr lang="en-US" sz="4800" dirty="0" smtClean="0"/>
              <a:t>searches literature exhaustively and brings it to their notice before the start of a project to be undertaken by the organization, assuring them to go ahead. This helps in avoiding duplication of efforts.</a:t>
            </a:r>
          </a:p>
          <a:p>
            <a:pPr algn="just">
              <a:buNone/>
            </a:pPr>
            <a:endParaRPr lang="en-US" sz="4800"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172200"/>
          </a:xfrm>
        </p:spPr>
        <p:txBody>
          <a:bodyPr>
            <a:normAutofit/>
          </a:bodyPr>
          <a:lstStyle/>
          <a:p>
            <a:pPr algn="just">
              <a:buNone/>
            </a:pPr>
            <a:r>
              <a:rPr lang="en-US" sz="4000" dirty="0" smtClean="0"/>
              <a:t>3.Provides </a:t>
            </a:r>
            <a:r>
              <a:rPr lang="en-US" sz="4000" dirty="0" smtClean="0"/>
              <a:t>information exhaustively and promptly thereby saving time of the users.</a:t>
            </a:r>
          </a:p>
          <a:p>
            <a:pPr algn="just">
              <a:buNone/>
            </a:pPr>
            <a:r>
              <a:rPr lang="en-US" sz="4000" dirty="0" smtClean="0"/>
              <a:t> </a:t>
            </a:r>
          </a:p>
          <a:p>
            <a:pPr algn="just">
              <a:buNone/>
            </a:pPr>
            <a:r>
              <a:rPr lang="en-US" sz="4000" dirty="0" smtClean="0"/>
              <a:t>4. </a:t>
            </a:r>
            <a:r>
              <a:rPr lang="en-US" sz="4000" dirty="0" smtClean="0"/>
              <a:t>Provides </a:t>
            </a:r>
            <a:r>
              <a:rPr lang="en-US" sz="4000" dirty="0" smtClean="0"/>
              <a:t>inspiration and stimulation to users by means of balanced collection and fine services.</a:t>
            </a:r>
          </a:p>
          <a:p>
            <a:pPr algn="just"/>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FUNCTIONS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10000"/>
          </a:bodyPr>
          <a:lstStyle/>
          <a:p>
            <a:r>
              <a:rPr lang="en-US" sz="3600" dirty="0" smtClean="0"/>
              <a:t>1. </a:t>
            </a:r>
            <a:r>
              <a:rPr lang="en-US" sz="3600" dirty="0" smtClean="0"/>
              <a:t>Selection of documents and sources of data/information</a:t>
            </a:r>
          </a:p>
          <a:p>
            <a:r>
              <a:rPr lang="en-US" sz="3600" dirty="0" smtClean="0"/>
              <a:t>2. Acquisition of documents and data/information</a:t>
            </a:r>
          </a:p>
          <a:p>
            <a:r>
              <a:rPr lang="en-US" sz="3600" dirty="0" smtClean="0"/>
              <a:t>3. Processing of documents and data/information</a:t>
            </a:r>
          </a:p>
          <a:p>
            <a:r>
              <a:rPr lang="en-US" sz="3600" dirty="0" smtClean="0"/>
              <a:t>4. Storage of documents and data/information</a:t>
            </a:r>
          </a:p>
          <a:p>
            <a:r>
              <a:rPr lang="en-US" sz="3600" dirty="0" smtClean="0"/>
              <a:t>5. Retrieval of documents and data/information</a:t>
            </a:r>
          </a:p>
          <a:p>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a:bodyPr>
          <a:lstStyle/>
          <a:p>
            <a:r>
              <a:rPr lang="en-US" sz="6600" b="1" dirty="0" smtClean="0"/>
              <a:t>SERVICES:</a:t>
            </a:r>
            <a:r>
              <a:rPr lang="en-US" sz="6600" dirty="0" smtClean="0"/>
              <a:t/>
            </a:r>
            <a:br>
              <a:rPr lang="en-US" sz="6600" dirty="0" smtClean="0"/>
            </a:br>
            <a:endParaRPr lang="en-US" sz="6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265</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SPECIAL LIBRARY   </vt:lpstr>
      <vt:lpstr>Slide 2</vt:lpstr>
      <vt:lpstr>Slide 3</vt:lpstr>
      <vt:lpstr>Definitions:    </vt:lpstr>
      <vt:lpstr>OBJECTIVES </vt:lpstr>
      <vt:lpstr>Slide 6</vt:lpstr>
      <vt:lpstr>Slide 7</vt:lpstr>
      <vt:lpstr>FUNCTIONS </vt:lpstr>
      <vt:lpstr>SERVICES: </vt:lpstr>
      <vt:lpstr>Lending service:</vt:lpstr>
      <vt:lpstr>Inter Library loan</vt:lpstr>
      <vt:lpstr>Selective dissemination of information</vt:lpstr>
      <vt:lpstr>Current Awareness service</vt:lpstr>
      <vt:lpstr>Translation service</vt:lpstr>
      <vt:lpstr>Slide 15</vt:lpstr>
      <vt:lpstr>Slide 16</vt:lpstr>
      <vt:lpstr>Slide 17</vt:lpstr>
      <vt:lpstr>Reprographic service: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LIBRARY   </dc:title>
  <dc:creator>acer</dc:creator>
  <cp:lastModifiedBy>acer</cp:lastModifiedBy>
  <cp:revision>7</cp:revision>
  <dcterms:created xsi:type="dcterms:W3CDTF">2006-08-16T00:00:00Z</dcterms:created>
  <dcterms:modified xsi:type="dcterms:W3CDTF">2011-08-31T14:46:45Z</dcterms:modified>
</cp:coreProperties>
</file>