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1" d="100"/>
          <a:sy n="41" d="100"/>
        </p:scale>
        <p:origin x="-1356"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9/5/2011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9/5/2011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1"/>
            <a:ext cx="7772400" cy="2228850"/>
          </a:xfrm>
        </p:spPr>
        <p:txBody>
          <a:bodyPr>
            <a:normAutofit/>
          </a:bodyPr>
          <a:lstStyle/>
          <a:p>
            <a:r>
              <a:rPr lang="en-US" sz="5400" b="1" dirty="0" smtClean="0"/>
              <a:t>UNIVERSITY LIBRARY</a:t>
            </a:r>
            <a:endParaRPr lang="en-US" sz="5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678362"/>
          </a:xfrm>
        </p:spPr>
        <p:txBody>
          <a:bodyPr>
            <a:normAutofit/>
          </a:bodyPr>
          <a:lstStyle/>
          <a:p>
            <a:r>
              <a:rPr lang="en-US" sz="6000" b="1" dirty="0" smtClean="0"/>
              <a:t>SERVICES</a:t>
            </a:r>
            <a:r>
              <a:rPr lang="en-US" sz="6000" dirty="0" smtClean="0"/>
              <a:t/>
            </a:r>
            <a:br>
              <a:rPr lang="en-US" sz="6000" dirty="0" smtClean="0"/>
            </a:br>
            <a:endParaRPr lang="en-US" sz="6000" dirty="0"/>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Reprographic service</a:t>
            </a:r>
            <a:endParaRPr lang="en-US" dirty="0">
              <a:solidFill>
                <a:srgbClr val="FF0000"/>
              </a:solidFill>
            </a:endParaRPr>
          </a:p>
        </p:txBody>
      </p:sp>
      <p:sp>
        <p:nvSpPr>
          <p:cNvPr id="3" name="Content Placeholder 2"/>
          <p:cNvSpPr>
            <a:spLocks noGrp="1"/>
          </p:cNvSpPr>
          <p:nvPr>
            <p:ph idx="1"/>
          </p:nvPr>
        </p:nvSpPr>
        <p:spPr/>
        <p:txBody>
          <a:bodyPr>
            <a:noAutofit/>
          </a:bodyPr>
          <a:lstStyle/>
          <a:p>
            <a:pPr algn="just">
              <a:buNone/>
            </a:pPr>
            <a:r>
              <a:rPr lang="en-US" sz="4400" dirty="0" smtClean="0">
                <a:solidFill>
                  <a:srgbClr val="FFFF00"/>
                </a:solidFill>
              </a:rPr>
              <a:t>It is also known as copying service. It is a term used to refer to photocopying as well as duplicating documents where by one or more copies of the same size or in reduced or enlarged form are produced</a:t>
            </a:r>
            <a:endParaRPr lang="en-US" sz="4400" dirty="0">
              <a:solidFill>
                <a:srgbClr val="FFFF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Translation service</a:t>
            </a:r>
            <a:r>
              <a:rPr lang="en-US" dirty="0" smtClean="0"/>
              <a:t>:</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10000"/>
          </a:bodyPr>
          <a:lstStyle/>
          <a:p>
            <a:pPr lvl="0" algn="just">
              <a:buNone/>
            </a:pPr>
            <a:r>
              <a:rPr lang="en-US" sz="4000" dirty="0" smtClean="0"/>
              <a:t>Mostly researchers and scientists are anxious to study basic and primary documents for their research projects. Some times the basic documents are in such a language script from which the researcher is not familiar with the language. To make use of such documents translation services are needed.</a:t>
            </a:r>
          </a:p>
          <a:p>
            <a:pPr algn="just"/>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Current</a:t>
            </a:r>
            <a:r>
              <a:rPr lang="en-US" b="1" dirty="0" smtClean="0"/>
              <a:t> </a:t>
            </a:r>
            <a:r>
              <a:rPr lang="en-US" b="1" dirty="0" smtClean="0">
                <a:solidFill>
                  <a:srgbClr val="FF0000"/>
                </a:solidFill>
              </a:rPr>
              <a:t>Awareness Service</a:t>
            </a:r>
            <a:r>
              <a:rPr lang="en-US" dirty="0" smtClean="0"/>
              <a:t>: </a:t>
            </a:r>
            <a:endParaRPr lang="en-US" dirty="0"/>
          </a:p>
        </p:txBody>
      </p:sp>
      <p:sp>
        <p:nvSpPr>
          <p:cNvPr id="3" name="Content Placeholder 2"/>
          <p:cNvSpPr>
            <a:spLocks noGrp="1"/>
          </p:cNvSpPr>
          <p:nvPr>
            <p:ph idx="1"/>
          </p:nvPr>
        </p:nvSpPr>
        <p:spPr/>
        <p:txBody>
          <a:bodyPr>
            <a:normAutofit fontScale="92500" lnSpcReduction="10000"/>
          </a:bodyPr>
          <a:lstStyle/>
          <a:p>
            <a:pPr lvl="0" algn="just">
              <a:buNone/>
            </a:pPr>
            <a:r>
              <a:rPr lang="en-US" sz="4000" dirty="0" smtClean="0"/>
              <a:t>CAS means knowledge regarding recent developments relating to matters of special interest to an individual. CAS is concerned with dissemination of information that will keep its users well informed and up-to-date in their fields of basic interests as well as in the related subjects.</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Selective dissemination of information</a:t>
            </a:r>
            <a:endParaRPr lang="en-US" dirty="0">
              <a:solidFill>
                <a:srgbClr val="FF0000"/>
              </a:solidFill>
            </a:endParaRPr>
          </a:p>
        </p:txBody>
      </p:sp>
      <p:sp>
        <p:nvSpPr>
          <p:cNvPr id="3" name="Content Placeholder 2"/>
          <p:cNvSpPr>
            <a:spLocks noGrp="1"/>
          </p:cNvSpPr>
          <p:nvPr>
            <p:ph idx="1"/>
          </p:nvPr>
        </p:nvSpPr>
        <p:spPr/>
        <p:txBody>
          <a:bodyPr>
            <a:normAutofit/>
          </a:bodyPr>
          <a:lstStyle/>
          <a:p>
            <a:pPr lvl="0" algn="just">
              <a:buNone/>
            </a:pPr>
            <a:r>
              <a:rPr lang="en-US" sz="4800" dirty="0" smtClean="0"/>
              <a:t>Librarians have been providing this kind of service on manual basis and computer based SDI. It provides notifications of new primary documents.</a:t>
            </a:r>
          </a:p>
          <a:p>
            <a:pPr algn="just"/>
            <a:endParaRPr lang="en-US" sz="4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Indexing and Abstracting Service</a:t>
            </a:r>
            <a:endParaRPr lang="en-US" dirty="0">
              <a:solidFill>
                <a:srgbClr val="FFFF00"/>
              </a:solidFill>
            </a:endParaRPr>
          </a:p>
        </p:txBody>
      </p:sp>
      <p:sp>
        <p:nvSpPr>
          <p:cNvPr id="3" name="Content Placeholder 2"/>
          <p:cNvSpPr>
            <a:spLocks noGrp="1"/>
          </p:cNvSpPr>
          <p:nvPr>
            <p:ph idx="1"/>
          </p:nvPr>
        </p:nvSpPr>
        <p:spPr>
          <a:xfrm>
            <a:off x="457200" y="1295400"/>
            <a:ext cx="8229600" cy="5334000"/>
          </a:xfrm>
        </p:spPr>
        <p:txBody>
          <a:bodyPr/>
          <a:lstStyle/>
          <a:p>
            <a:pPr algn="just">
              <a:buNone/>
            </a:pPr>
            <a:r>
              <a:rPr lang="en-US" sz="4400" dirty="0" smtClean="0">
                <a:solidFill>
                  <a:srgbClr val="FFFF00"/>
                </a:solidFill>
              </a:rPr>
              <a:t>An index provides a clue to the information in general or on a specialized subject. It contains the author, title, name of the document with the bibliographical details.</a:t>
            </a:r>
          </a:p>
          <a:p>
            <a:pPr algn="just">
              <a:buNone/>
            </a:pPr>
            <a:endParaRPr lang="en-US" sz="4400" dirty="0" smtClean="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762000"/>
            <a:ext cx="8229600" cy="5668963"/>
          </a:xfrm>
        </p:spPr>
        <p:txBody>
          <a:bodyPr>
            <a:normAutofit/>
          </a:bodyPr>
          <a:lstStyle/>
          <a:p>
            <a:pPr algn="just">
              <a:buNone/>
            </a:pPr>
            <a:r>
              <a:rPr lang="en-US" sz="4400" dirty="0" smtClean="0"/>
              <a:t>An abstracts provides the summary of the thought content of the article, in addition to the index information. The process of preparing the indexes and abstracts are referred as indexing and abstracting services</a:t>
            </a:r>
            <a:endParaRPr lang="en-US" sz="4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User Orientation </a:t>
            </a:r>
            <a:r>
              <a:rPr lang="en-US" b="1" dirty="0" err="1" smtClean="0">
                <a:solidFill>
                  <a:srgbClr val="FF0000"/>
                </a:solidFill>
              </a:rPr>
              <a:t>Programmes</a:t>
            </a:r>
            <a:r>
              <a:rPr lang="en-US" b="1" dirty="0" smtClean="0"/>
              <a:t>:</a:t>
            </a:r>
            <a:endParaRPr lang="en-US" dirty="0"/>
          </a:p>
        </p:txBody>
      </p:sp>
      <p:sp>
        <p:nvSpPr>
          <p:cNvPr id="3" name="Content Placeholder 2"/>
          <p:cNvSpPr>
            <a:spLocks noGrp="1"/>
          </p:cNvSpPr>
          <p:nvPr>
            <p:ph idx="1"/>
          </p:nvPr>
        </p:nvSpPr>
        <p:spPr/>
        <p:txBody>
          <a:bodyPr/>
          <a:lstStyle/>
          <a:p>
            <a:pPr lvl="0" algn="just">
              <a:buNone/>
            </a:pPr>
            <a:r>
              <a:rPr lang="en-US" sz="4000" dirty="0" smtClean="0"/>
              <a:t>Majority of the students are not aware of the utility of the library and they do not know how to use the library effectively. Library orientation of such students is very necessary so that they learn to use the library properly.</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Reader's Advisory Service</a:t>
            </a:r>
            <a:endParaRPr lang="en-US" dirty="0">
              <a:solidFill>
                <a:srgbClr val="FF0000"/>
              </a:solidFill>
            </a:endParaRPr>
          </a:p>
        </p:txBody>
      </p:sp>
      <p:sp>
        <p:nvSpPr>
          <p:cNvPr id="3" name="Content Placeholder 2"/>
          <p:cNvSpPr>
            <a:spLocks noGrp="1"/>
          </p:cNvSpPr>
          <p:nvPr>
            <p:ph idx="1"/>
          </p:nvPr>
        </p:nvSpPr>
        <p:spPr>
          <a:xfrm>
            <a:off x="457200" y="1219200"/>
            <a:ext cx="8229600" cy="5334000"/>
          </a:xfrm>
        </p:spPr>
        <p:txBody>
          <a:bodyPr/>
          <a:lstStyle/>
          <a:p>
            <a:pPr lvl="0" algn="just">
              <a:buNone/>
            </a:pPr>
            <a:r>
              <a:rPr lang="en-US" sz="3600" dirty="0" smtClean="0"/>
              <a:t>Some times students face difficulty in consulting the library catalogue, locating the exact document required by them or consulting the relevant reference tools available in the library. To this end, students need the help and guidance of the library staff, who should readily help them to the necessary material through the reference service.</a:t>
            </a:r>
          </a:p>
          <a:p>
            <a:pPr algn="just">
              <a:buNone/>
            </a:pPr>
            <a:endParaRPr lang="en-US" sz="3600" dirty="0" smtClean="0"/>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Inter library loan service</a:t>
            </a:r>
            <a:endParaRPr lang="en-US" dirty="0">
              <a:solidFill>
                <a:srgbClr val="FF0000"/>
              </a:solidFill>
            </a:endParaRPr>
          </a:p>
        </p:txBody>
      </p:sp>
      <p:sp>
        <p:nvSpPr>
          <p:cNvPr id="3" name="Content Placeholder 2"/>
          <p:cNvSpPr>
            <a:spLocks noGrp="1"/>
          </p:cNvSpPr>
          <p:nvPr>
            <p:ph idx="1"/>
          </p:nvPr>
        </p:nvSpPr>
        <p:spPr>
          <a:xfrm>
            <a:off x="457200" y="1295400"/>
            <a:ext cx="8229600" cy="5257800"/>
          </a:xfrm>
        </p:spPr>
        <p:txBody>
          <a:bodyPr>
            <a:normAutofit/>
          </a:bodyPr>
          <a:lstStyle/>
          <a:p>
            <a:pPr algn="just">
              <a:buNone/>
            </a:pPr>
            <a:r>
              <a:rPr lang="en-US" sz="4000" dirty="0" smtClean="0"/>
              <a:t>Some of the readers especially the research scholars may need some documents which may be available in some other library. The librarian should help the reader in this study by getting the required document for him from other library, on inter-library loan</a:t>
            </a:r>
            <a:endParaRPr lang="en-US" sz="4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96000"/>
          </a:xfrm>
        </p:spPr>
        <p:txBody>
          <a:bodyPr/>
          <a:lstStyle/>
          <a:p>
            <a:endParaRPr lang="en-US" dirty="0" smtClean="0"/>
          </a:p>
          <a:p>
            <a:pPr algn="just">
              <a:buNone/>
            </a:pPr>
            <a:r>
              <a:rPr lang="en-US" sz="5400" dirty="0" smtClean="0">
                <a:solidFill>
                  <a:srgbClr val="FFFF00"/>
                </a:solidFill>
              </a:rPr>
              <a:t>University Library is a library which is established and maintained by the university to meet the needs of its students and faculty.</a:t>
            </a:r>
          </a:p>
          <a:p>
            <a:pPr algn="just"/>
            <a:endParaRPr lang="en-US" sz="5400" dirty="0"/>
          </a:p>
        </p:txBody>
      </p:sp>
    </p:spTree>
  </p:cSld>
  <p:clrMapOvr>
    <a:masterClrMapping/>
  </p:clrMapOvr>
  <p:transition>
    <p:cu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Circulation work </a:t>
            </a:r>
            <a:endParaRPr lang="en-US" dirty="0">
              <a:solidFill>
                <a:srgbClr val="FF0000"/>
              </a:solidFill>
            </a:endParaRPr>
          </a:p>
        </p:txBody>
      </p:sp>
      <p:sp>
        <p:nvSpPr>
          <p:cNvPr id="3" name="Content Placeholder 2"/>
          <p:cNvSpPr>
            <a:spLocks noGrp="1"/>
          </p:cNvSpPr>
          <p:nvPr>
            <p:ph idx="1"/>
          </p:nvPr>
        </p:nvSpPr>
        <p:spPr/>
        <p:txBody>
          <a:bodyPr>
            <a:normAutofit/>
          </a:bodyPr>
          <a:lstStyle/>
          <a:p>
            <a:pPr algn="just">
              <a:buNone/>
            </a:pPr>
            <a:r>
              <a:rPr lang="en-US" sz="4400" dirty="0" smtClean="0"/>
              <a:t>Most of the students and teachers visit the library to select and get the books issued or to return the earlier receipted materiel</a:t>
            </a:r>
            <a:endParaRPr lang="en-US" sz="4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Bibliographic Service</a:t>
            </a:r>
            <a:endParaRPr lang="en-US" dirty="0"/>
          </a:p>
        </p:txBody>
      </p:sp>
      <p:sp>
        <p:nvSpPr>
          <p:cNvPr id="3" name="Content Placeholder 2"/>
          <p:cNvSpPr>
            <a:spLocks noGrp="1"/>
          </p:cNvSpPr>
          <p:nvPr>
            <p:ph idx="1"/>
          </p:nvPr>
        </p:nvSpPr>
        <p:spPr/>
        <p:txBody>
          <a:bodyPr>
            <a:normAutofit fontScale="92500"/>
          </a:bodyPr>
          <a:lstStyle/>
          <a:p>
            <a:pPr lvl="0" algn="just">
              <a:buNone/>
            </a:pPr>
            <a:r>
              <a:rPr lang="en-US" sz="3600" dirty="0" smtClean="0"/>
              <a:t>The new additions to the library should immediately be brought to the knowledge of readers by providing them up-to-date “list of new additions in the library”. Occasionally, bibliographies should be brought out by the library on the subjects and topic of special interest to the students and teachers of the university.</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FF00"/>
                </a:solidFill>
              </a:rPr>
              <a:t>OBJECTIVES</a:t>
            </a:r>
            <a:r>
              <a:rPr lang="en-US" dirty="0" smtClean="0">
                <a:solidFill>
                  <a:srgbClr val="FFFF00"/>
                </a:solidFill>
              </a:rPr>
              <a:t/>
            </a:r>
            <a:br>
              <a:rPr lang="en-US" dirty="0" smtClean="0">
                <a:solidFill>
                  <a:srgbClr val="FFFF00"/>
                </a:solidFill>
              </a:rPr>
            </a:br>
            <a:endParaRPr lang="en-US" dirty="0">
              <a:solidFill>
                <a:srgbClr val="FFFF00"/>
              </a:solidFill>
            </a:endParaRPr>
          </a:p>
        </p:txBody>
      </p:sp>
      <p:sp>
        <p:nvSpPr>
          <p:cNvPr id="3" name="Content Placeholder 2"/>
          <p:cNvSpPr>
            <a:spLocks noGrp="1"/>
          </p:cNvSpPr>
          <p:nvPr>
            <p:ph idx="1"/>
          </p:nvPr>
        </p:nvSpPr>
        <p:spPr>
          <a:xfrm>
            <a:off x="457200" y="1066800"/>
            <a:ext cx="8229600" cy="5334000"/>
          </a:xfrm>
        </p:spPr>
        <p:txBody>
          <a:bodyPr>
            <a:normAutofit/>
          </a:bodyPr>
          <a:lstStyle/>
          <a:p>
            <a:pPr lvl="0">
              <a:buNone/>
            </a:pPr>
            <a:r>
              <a:rPr lang="en-US" sz="4000" dirty="0" smtClean="0">
                <a:solidFill>
                  <a:srgbClr val="FF0000"/>
                </a:solidFill>
              </a:rPr>
              <a:t>1.To acquire and preserve various types of documents for meeting the needs of different levels of users.</a:t>
            </a:r>
          </a:p>
          <a:p>
            <a:pPr>
              <a:buNone/>
            </a:pPr>
            <a:r>
              <a:rPr lang="en-US" sz="4000" dirty="0" smtClean="0">
                <a:solidFill>
                  <a:srgbClr val="FF0000"/>
                </a:solidFill>
              </a:rPr>
              <a:t>2.To arrange the essential library materiel and other library facilities for the smooth running of all formal </a:t>
            </a:r>
            <a:r>
              <a:rPr lang="en-US" sz="4000" dirty="0" err="1" smtClean="0">
                <a:solidFill>
                  <a:srgbClr val="FF0000"/>
                </a:solidFill>
              </a:rPr>
              <a:t>programmes</a:t>
            </a:r>
            <a:r>
              <a:rPr lang="en-US" sz="4000" dirty="0" smtClean="0">
                <a:solidFill>
                  <a:srgbClr val="FF0000"/>
                </a:solidFill>
              </a:rPr>
              <a:t> of learning</a:t>
            </a:r>
            <a:endParaRPr lang="en-US" sz="4000" dirty="0">
              <a:solidFill>
                <a:srgbClr val="FF0000"/>
              </a:solidFill>
            </a:endParaRPr>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96000"/>
          </a:xfrm>
        </p:spPr>
        <p:txBody>
          <a:bodyPr>
            <a:normAutofit/>
          </a:bodyPr>
          <a:lstStyle/>
          <a:p>
            <a:pPr lvl="0">
              <a:buNone/>
            </a:pPr>
            <a:r>
              <a:rPr lang="en-US" sz="4800" dirty="0" smtClean="0"/>
              <a:t>3.To guide research scholars and provide them to resources useful enhancement of research projects.</a:t>
            </a:r>
          </a:p>
          <a:p>
            <a:pPr>
              <a:buNone/>
            </a:pPr>
            <a:r>
              <a:rPr lang="en-US" sz="4800" dirty="0" smtClean="0"/>
              <a:t>4.To keep the faculty members informed of the latest recent thoughts in the fields of specialization</a:t>
            </a:r>
            <a:endParaRPr lang="en-US" sz="4800" dirty="0"/>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fontScale="85000" lnSpcReduction="10000"/>
          </a:bodyPr>
          <a:lstStyle/>
          <a:p>
            <a:pPr lvl="0">
              <a:buNone/>
            </a:pPr>
            <a:r>
              <a:rPr lang="en-US" sz="5200" dirty="0" smtClean="0"/>
              <a:t>5.To establish on instruction centre in the library for library orientation </a:t>
            </a:r>
            <a:r>
              <a:rPr lang="en-US" sz="5200" dirty="0" err="1" smtClean="0"/>
              <a:t>programme</a:t>
            </a:r>
            <a:r>
              <a:rPr lang="en-US" sz="5200" dirty="0" smtClean="0"/>
              <a:t>.</a:t>
            </a:r>
          </a:p>
          <a:p>
            <a:pPr lvl="0">
              <a:buNone/>
            </a:pPr>
            <a:r>
              <a:rPr lang="en-US" sz="5200" dirty="0" smtClean="0"/>
              <a:t>6.To encourage users reading habit for their personality development, self-reliance pleasure and making intellectual curiosity more acute and strong.</a:t>
            </a:r>
          </a:p>
          <a:p>
            <a:pPr>
              <a:buNone/>
            </a:pPr>
            <a:r>
              <a:rPr lang="en-US" sz="5200" dirty="0" smtClean="0"/>
              <a:t> </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FUNCTIONS</a:t>
            </a:r>
            <a:r>
              <a:rPr lang="en-US" dirty="0" smtClean="0"/>
              <a:t/>
            </a:r>
            <a:br>
              <a:rPr lang="en-US" dirty="0" smtClean="0"/>
            </a:br>
            <a:endParaRPr lang="en-US" dirty="0"/>
          </a:p>
        </p:txBody>
      </p:sp>
      <p:sp>
        <p:nvSpPr>
          <p:cNvPr id="3" name="Content Placeholder 2"/>
          <p:cNvSpPr>
            <a:spLocks noGrp="1"/>
          </p:cNvSpPr>
          <p:nvPr>
            <p:ph idx="1"/>
          </p:nvPr>
        </p:nvSpPr>
        <p:spPr>
          <a:xfrm>
            <a:off x="457200" y="1219200"/>
            <a:ext cx="8229600" cy="5257800"/>
          </a:xfrm>
        </p:spPr>
        <p:txBody>
          <a:bodyPr>
            <a:noAutofit/>
          </a:bodyPr>
          <a:lstStyle/>
          <a:p>
            <a:pPr lvl="0">
              <a:buNone/>
            </a:pPr>
            <a:r>
              <a:rPr lang="en-US" sz="4800" dirty="0" smtClean="0"/>
              <a:t>1.To provide the reading and reference materials to supplement classroom instruction.</a:t>
            </a:r>
          </a:p>
          <a:p>
            <a:pPr>
              <a:buNone/>
            </a:pPr>
            <a:r>
              <a:rPr lang="en-US" sz="4800" dirty="0" smtClean="0"/>
              <a:t>2.To provide research materials needed for individual faculty members</a:t>
            </a:r>
            <a:endParaRPr lang="en-US" sz="4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Autofit/>
          </a:bodyPr>
          <a:lstStyle/>
          <a:p>
            <a:pPr lvl="0">
              <a:buNone/>
            </a:pPr>
            <a:r>
              <a:rPr lang="en-US" sz="4400" dirty="0" smtClean="0"/>
              <a:t>3.To encourage students to use library materials independently.</a:t>
            </a:r>
          </a:p>
          <a:p>
            <a:pPr lvl="0">
              <a:buNone/>
            </a:pPr>
            <a:r>
              <a:rPr lang="en-US" sz="4400" dirty="0" smtClean="0"/>
              <a:t>4.To support informal education</a:t>
            </a:r>
          </a:p>
          <a:p>
            <a:pPr lvl="0">
              <a:buNone/>
            </a:pPr>
            <a:r>
              <a:rPr lang="en-US" sz="4400" dirty="0" smtClean="0"/>
              <a:t>5. To provide study materials for part-time students, evening college students and correspondence education students.</a:t>
            </a:r>
          </a:p>
          <a:p>
            <a:endParaRPr lang="en-US" sz="4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19800"/>
          </a:xfrm>
        </p:spPr>
        <p:txBody>
          <a:bodyPr/>
          <a:lstStyle/>
          <a:p>
            <a:pPr lvl="0">
              <a:buNone/>
            </a:pPr>
            <a:r>
              <a:rPr lang="en-US" sz="4000" dirty="0" smtClean="0"/>
              <a:t>6.Publication of hand books in order to make the students and other faculty members to understand about the organization, collection, service of the library.</a:t>
            </a:r>
          </a:p>
          <a:p>
            <a:pPr lvl="0">
              <a:buNone/>
            </a:pPr>
            <a:r>
              <a:rPr lang="en-US" sz="4000" dirty="0" smtClean="0"/>
              <a:t>7.To make the new readers familiar with the use of catalogues and other library service provided by the library.</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txBody>
          <a:bodyPr>
            <a:noAutofit/>
          </a:bodyPr>
          <a:lstStyle/>
          <a:p>
            <a:pPr lvl="0">
              <a:buNone/>
            </a:pPr>
            <a:r>
              <a:rPr lang="en-US" sz="5400" dirty="0" smtClean="0"/>
              <a:t>8.To facilitate resource sharing among the university libraries.</a:t>
            </a:r>
          </a:p>
          <a:p>
            <a:pPr lvl="0">
              <a:buNone/>
            </a:pPr>
            <a:r>
              <a:rPr lang="en-US" sz="5400" dirty="0" smtClean="0"/>
              <a:t>9.To provide reprographic services to save the time of the readers.</a:t>
            </a:r>
          </a:p>
          <a:p>
            <a:pPr>
              <a:buNone/>
            </a:pPr>
            <a:r>
              <a:rPr lang="en-US" sz="5400" dirty="0" smtClean="0"/>
              <a:t> </a:t>
            </a:r>
            <a:endParaRPr lang="en-US" sz="5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733</Words>
  <Application>Microsoft Office PowerPoint</Application>
  <PresentationFormat>On-screen Show (4:3)</PresentationFormat>
  <Paragraphs>44</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UNIVERSITY LIBRARY</vt:lpstr>
      <vt:lpstr>Slide 2</vt:lpstr>
      <vt:lpstr>OBJECTIVES </vt:lpstr>
      <vt:lpstr>Slide 4</vt:lpstr>
      <vt:lpstr>Slide 5</vt:lpstr>
      <vt:lpstr>FUNCTIONS </vt:lpstr>
      <vt:lpstr>Slide 7</vt:lpstr>
      <vt:lpstr>Slide 8</vt:lpstr>
      <vt:lpstr>Slide 9</vt:lpstr>
      <vt:lpstr>SERVICES </vt:lpstr>
      <vt:lpstr>Reprographic service</vt:lpstr>
      <vt:lpstr>Translation service:</vt:lpstr>
      <vt:lpstr>Current Awareness Service: </vt:lpstr>
      <vt:lpstr>Selective dissemination of information</vt:lpstr>
      <vt:lpstr>Indexing and Abstracting Service</vt:lpstr>
      <vt:lpstr>Slide 16</vt:lpstr>
      <vt:lpstr>User Orientation Programmes:</vt:lpstr>
      <vt:lpstr>Reader's Advisory Service</vt:lpstr>
      <vt:lpstr>Inter library loan service</vt:lpstr>
      <vt:lpstr>Circulation work </vt:lpstr>
      <vt:lpstr>Bibliographic Service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UNIVERSITY LIBRARY</dc:title>
  <dc:creator>acer</dc:creator>
  <cp:lastModifiedBy>acer</cp:lastModifiedBy>
  <cp:revision>13</cp:revision>
  <dcterms:created xsi:type="dcterms:W3CDTF">2006-08-16T00:00:00Z</dcterms:created>
  <dcterms:modified xsi:type="dcterms:W3CDTF">2011-09-05T16:50:24Z</dcterms:modified>
</cp:coreProperties>
</file>