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4" r:id="rId8"/>
    <p:sldId id="265" r:id="rId9"/>
    <p:sldId id="266" r:id="rId10"/>
    <p:sldId id="267" r:id="rId11"/>
    <p:sldId id="268" r:id="rId12"/>
    <p:sldId id="280" r:id="rId13"/>
    <p:sldId id="270" r:id="rId14"/>
    <p:sldId id="273" r:id="rId15"/>
    <p:sldId id="274" r:id="rId16"/>
    <p:sldId id="282" r:id="rId17"/>
    <p:sldId id="283" r:id="rId18"/>
    <p:sldId id="275" r:id="rId19"/>
    <p:sldId id="276" r:id="rId20"/>
    <p:sldId id="277" r:id="rId21"/>
    <p:sldId id="278" r:id="rId22"/>
    <p:sldId id="279"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50" d="100"/>
          <a:sy n="50" d="100"/>
        </p:scale>
        <p:origin x="-13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16-Feb-20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16-Feb-20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16-Feb-20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16-Feb-20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virtual/"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vlib.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Subtitle 2"/>
          <p:cNvSpPr>
            <a:spLocks noGrp="1"/>
          </p:cNvSpPr>
          <p:nvPr>
            <p:ph type="ctrTitle"/>
          </p:nvPr>
        </p:nvSpPr>
        <p:spPr>
          <a:xfrm>
            <a:off x="685800" y="1143000"/>
            <a:ext cx="7772400" cy="4953000"/>
          </a:xfrm>
        </p:spPr>
        <p:txBody>
          <a:bodyPr>
            <a:normAutofit fontScale="90000"/>
          </a:bodyPr>
          <a:lstStyle/>
          <a:p>
            <a:r>
              <a:rPr lang="en-US" sz="6000" b="1" dirty="0" smtClean="0"/>
              <a:t/>
            </a:r>
            <a:br>
              <a:rPr lang="en-US" sz="6000" b="1" dirty="0" smtClean="0"/>
            </a:br>
            <a:r>
              <a:rPr lang="en-US" sz="6000" b="1" dirty="0" smtClean="0"/>
              <a:t/>
            </a:r>
            <a:br>
              <a:rPr lang="en-US" sz="6000" b="1" dirty="0" smtClean="0"/>
            </a:br>
            <a:r>
              <a:rPr lang="en-US" sz="6000" b="1" dirty="0" smtClean="0">
                <a:solidFill>
                  <a:srgbClr val="C00000"/>
                </a:solidFill>
              </a:rPr>
              <a:t>VIRTUAL LIBRARY</a:t>
            </a:r>
            <a:r>
              <a:rPr lang="en-US" sz="6000" dirty="0" smtClean="0"/>
              <a:t/>
            </a:r>
            <a:br>
              <a:rPr lang="en-US" sz="6000" dirty="0" smtClean="0"/>
            </a:br>
            <a:r>
              <a:rPr lang="en-US" sz="6000" dirty="0" smtClean="0"/>
              <a:t> </a:t>
            </a:r>
            <a:br>
              <a:rPr lang="en-US" sz="6000" dirty="0" smtClean="0"/>
            </a:br>
            <a:r>
              <a:rPr lang="en-US" sz="6000" dirty="0" smtClean="0"/>
              <a:t/>
            </a:r>
            <a:br>
              <a:rPr lang="en-US" sz="6000" dirty="0" smtClean="0"/>
            </a:br>
            <a:r>
              <a:rPr lang="en-US" sz="6000"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229600" cy="6172200"/>
          </a:xfrm>
        </p:spPr>
        <p:txBody>
          <a:bodyPr>
            <a:normAutofit fontScale="92500"/>
          </a:bodyPr>
          <a:lstStyle/>
          <a:p>
            <a:pPr algn="just">
              <a:buNone/>
            </a:pPr>
            <a:r>
              <a:rPr lang="en-US" sz="6000" dirty="0" smtClean="0">
                <a:solidFill>
                  <a:srgbClr val="002060"/>
                </a:solidFill>
              </a:rPr>
              <a:t>In simpler term, virtual library can be defined as a library </a:t>
            </a:r>
            <a:r>
              <a:rPr lang="en-US" sz="6000" dirty="0" smtClean="0">
                <a:solidFill>
                  <a:srgbClr val="FF0000"/>
                </a:solidFill>
              </a:rPr>
              <a:t>without walls </a:t>
            </a:r>
            <a:r>
              <a:rPr lang="en-US" sz="6000" dirty="0" smtClean="0">
                <a:solidFill>
                  <a:srgbClr val="002060"/>
                </a:solidFill>
              </a:rPr>
              <a:t>that can exist anywhere to disseminate information to the people without using an intermediary”.</a:t>
            </a:r>
          </a:p>
          <a:p>
            <a:endParaRPr lang="en-US" sz="6000" dirty="0" smtClean="0"/>
          </a:p>
          <a:p>
            <a:pPr algn="ctr"/>
            <a:endParaRPr lang="en-US" sz="6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77500" lnSpcReduction="20000"/>
          </a:bodyPr>
          <a:lstStyle/>
          <a:p>
            <a:pPr>
              <a:buNone/>
            </a:pPr>
            <a:endParaRPr lang="en-US" sz="6600" dirty="0" smtClean="0">
              <a:latin typeface="Arial Narrow" pitchFamily="34" charset="0"/>
              <a:ea typeface="SimSun-ExtB" pitchFamily="49" charset="-122"/>
            </a:endParaRPr>
          </a:p>
          <a:p>
            <a:pPr algn="just">
              <a:buNone/>
            </a:pPr>
            <a:r>
              <a:rPr lang="en-US" sz="6600" dirty="0" smtClean="0">
                <a:solidFill>
                  <a:srgbClr val="FF0000"/>
                </a:solidFill>
              </a:rPr>
              <a:t>One of the best example of virtual library is </a:t>
            </a:r>
            <a:r>
              <a:rPr lang="en-US" sz="6600" u="sng" dirty="0" smtClean="0">
                <a:solidFill>
                  <a:srgbClr val="FF0000"/>
                </a:solidFill>
                <a:hlinkClick r:id="rId3"/>
              </a:rPr>
              <a:t>www.virtual</a:t>
            </a:r>
            <a:r>
              <a:rPr lang="en-US" sz="6600" dirty="0" smtClean="0">
                <a:solidFill>
                  <a:srgbClr val="FF0000"/>
                </a:solidFill>
              </a:rPr>
              <a:t> </a:t>
            </a:r>
            <a:r>
              <a:rPr lang="en-US" sz="6600" dirty="0" smtClean="0">
                <a:solidFill>
                  <a:srgbClr val="0070C0"/>
                </a:solidFill>
              </a:rPr>
              <a:t>library.org</a:t>
            </a:r>
            <a:r>
              <a:rPr lang="en-US" sz="6600" dirty="0" smtClean="0">
                <a:solidFill>
                  <a:srgbClr val="FF0000"/>
                </a:solidFill>
              </a:rPr>
              <a:t> (</a:t>
            </a:r>
            <a:r>
              <a:rPr lang="en-US" sz="6600" u="sng" dirty="0" smtClean="0">
                <a:solidFill>
                  <a:srgbClr val="FF0000"/>
                </a:solidFill>
                <a:hlinkClick r:id="rId4"/>
              </a:rPr>
              <a:t>http://vlib.org</a:t>
            </a:r>
            <a:r>
              <a:rPr lang="en-US" sz="6600" dirty="0" smtClean="0">
                <a:solidFill>
                  <a:srgbClr val="FF0000"/>
                </a:solidFill>
              </a:rPr>
              <a:t>).</a:t>
            </a:r>
          </a:p>
          <a:p>
            <a:pPr algn="just">
              <a:buNone/>
            </a:pPr>
            <a:r>
              <a:rPr lang="en-US" sz="6600" dirty="0" smtClean="0">
                <a:solidFill>
                  <a:srgbClr val="FF0000"/>
                </a:solidFill>
              </a:rPr>
              <a:t>The first virtual university is established in </a:t>
            </a:r>
            <a:r>
              <a:rPr lang="en-US" sz="6600" dirty="0" err="1" smtClean="0">
                <a:solidFill>
                  <a:srgbClr val="FF0000"/>
                </a:solidFill>
              </a:rPr>
              <a:t>Tamilnadu</a:t>
            </a:r>
            <a:r>
              <a:rPr lang="en-US" sz="6600" dirty="0" smtClean="0">
                <a:solidFill>
                  <a:srgbClr val="FF0000"/>
                </a:solidFill>
              </a:rPr>
              <a:t> at Chennai in the name of “Tamil Virtual university”.</a:t>
            </a:r>
          </a:p>
          <a:p>
            <a:pPr>
              <a:buNone/>
            </a:pPr>
            <a:endParaRPr lang="en-US" sz="6600" dirty="0">
              <a:latin typeface="Arial Narrow" pitchFamily="34" charset="0"/>
              <a:ea typeface="SimSun-ExtB" pitchFamily="49"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pPr>
              <a:buNone/>
            </a:pPr>
            <a:r>
              <a:rPr lang="en-US" dirty="0" smtClean="0"/>
              <a:t> </a:t>
            </a:r>
            <a:r>
              <a:rPr lang="en-US" b="1" dirty="0" smtClean="0">
                <a:solidFill>
                  <a:srgbClr val="FF0000"/>
                </a:solidFill>
              </a:rPr>
              <a:t>Characteristics / Features of a Virtual Library </a:t>
            </a:r>
            <a:endParaRPr lang="en-US" dirty="0" smtClean="0">
              <a:solidFill>
                <a:srgbClr val="FF0000"/>
              </a:solidFill>
            </a:endParaRPr>
          </a:p>
          <a:p>
            <a:endParaRPr lang="en-US" dirty="0" smtClean="0"/>
          </a:p>
          <a:p>
            <a:pPr>
              <a:buNone/>
            </a:pPr>
            <a:r>
              <a:rPr lang="en-US" dirty="0" smtClean="0">
                <a:solidFill>
                  <a:srgbClr val="002060"/>
                </a:solidFill>
              </a:rPr>
              <a:t>(a) There is no corresponding physical collection.</a:t>
            </a:r>
          </a:p>
          <a:p>
            <a:pPr>
              <a:buNone/>
            </a:pPr>
            <a:r>
              <a:rPr lang="en-US" dirty="0" smtClean="0">
                <a:solidFill>
                  <a:srgbClr val="002060"/>
                </a:solidFill>
              </a:rPr>
              <a:t> </a:t>
            </a:r>
          </a:p>
          <a:p>
            <a:pPr>
              <a:buNone/>
            </a:pPr>
            <a:r>
              <a:rPr lang="en-US" dirty="0" smtClean="0">
                <a:solidFill>
                  <a:srgbClr val="002060"/>
                </a:solidFill>
              </a:rPr>
              <a:t>(b) Documents are available in electronic format</a:t>
            </a:r>
          </a:p>
          <a:p>
            <a:pPr>
              <a:buNone/>
            </a:pPr>
            <a:r>
              <a:rPr lang="en-US" dirty="0" smtClean="0">
                <a:solidFill>
                  <a:srgbClr val="002060"/>
                </a:solidFill>
              </a:rPr>
              <a:t> </a:t>
            </a:r>
          </a:p>
          <a:p>
            <a:pPr>
              <a:buNone/>
            </a:pPr>
            <a:r>
              <a:rPr lang="en-US" dirty="0" smtClean="0">
                <a:solidFill>
                  <a:srgbClr val="002060"/>
                </a:solidFill>
              </a:rPr>
              <a:t>(c) Documents are not stored in any one location</a:t>
            </a:r>
          </a:p>
          <a:p>
            <a:endParaRPr lang="en-US" dirty="0" smtClean="0">
              <a:solidFill>
                <a:srgbClr val="002060"/>
              </a:solidFill>
            </a:endParaRPr>
          </a:p>
          <a:p>
            <a:pPr>
              <a:buNone/>
            </a:pPr>
            <a:r>
              <a:rPr lang="en-US" dirty="0" smtClean="0">
                <a:solidFill>
                  <a:srgbClr val="002060"/>
                </a:solidFill>
              </a:rPr>
              <a:t>(d) Documents can be accessed from any work statio</a:t>
            </a:r>
            <a:r>
              <a:rPr lang="en-US" dirty="0" smtClean="0"/>
              <a:t>n.</a:t>
            </a:r>
          </a:p>
          <a:p>
            <a:endParaRPr lang="en-US"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248400"/>
          </a:xfrm>
        </p:spPr>
        <p:txBody>
          <a:bodyPr>
            <a:noAutofit/>
          </a:bodyPr>
          <a:lstStyle/>
          <a:p>
            <a:pPr algn="just">
              <a:buNone/>
            </a:pPr>
            <a:endParaRPr lang="en-US" sz="3600" dirty="0" smtClean="0">
              <a:solidFill>
                <a:srgbClr val="FF0000"/>
              </a:solidFill>
            </a:endParaRPr>
          </a:p>
          <a:p>
            <a:pPr>
              <a:buNone/>
            </a:pPr>
            <a:r>
              <a:rPr lang="en-US" sz="4000" dirty="0" smtClean="0"/>
              <a:t>(e) Documents are retrieved and delivered as and when required</a:t>
            </a:r>
          </a:p>
          <a:p>
            <a:pPr>
              <a:buNone/>
            </a:pPr>
            <a:endParaRPr lang="en-US" sz="4000" dirty="0" smtClean="0"/>
          </a:p>
          <a:p>
            <a:pPr>
              <a:buNone/>
            </a:pPr>
            <a:r>
              <a:rPr lang="en-US" sz="4000" dirty="0" smtClean="0"/>
              <a:t>(f) Effective search and browse facilities are available.</a:t>
            </a:r>
          </a:p>
          <a:p>
            <a:pPr>
              <a:buNone/>
            </a:pPr>
            <a:endParaRPr lang="en-US" sz="4000" dirty="0" smtClean="0"/>
          </a:p>
          <a:p>
            <a:pPr>
              <a:buNone/>
            </a:pPr>
            <a:r>
              <a:rPr lang="en-US" sz="4000" dirty="0" smtClean="0"/>
              <a:t> (g). Virtual library emphasis is given on access not on collection.</a:t>
            </a:r>
          </a:p>
          <a:p>
            <a:pPr>
              <a:buNone/>
            </a:pPr>
            <a:r>
              <a:rPr lang="en-US" sz="4000" dirty="0" smtClean="0"/>
              <a:t> </a:t>
            </a:r>
          </a:p>
          <a:p>
            <a:r>
              <a:rPr lang="en-US" sz="4000" dirty="0" smtClean="0"/>
              <a:t>	</a:t>
            </a:r>
          </a:p>
          <a:p>
            <a:pPr algn="just">
              <a:buNone/>
            </a:pPr>
            <a:endParaRPr lang="en-US" sz="4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172200"/>
          </a:xfrm>
        </p:spPr>
        <p:txBody>
          <a:bodyPr>
            <a:normAutofit fontScale="92500" lnSpcReduction="10000"/>
          </a:bodyPr>
          <a:lstStyle/>
          <a:p>
            <a:pPr>
              <a:buNone/>
            </a:pPr>
            <a:r>
              <a:rPr lang="en-US" sz="4800" b="1" dirty="0" smtClean="0"/>
              <a:t>Function of Virtual Library</a:t>
            </a:r>
            <a:endParaRPr lang="en-US" sz="4800" dirty="0" smtClean="0"/>
          </a:p>
          <a:p>
            <a:pPr>
              <a:buNone/>
            </a:pPr>
            <a:endParaRPr lang="en-US" sz="4800" dirty="0" smtClean="0"/>
          </a:p>
          <a:p>
            <a:pPr lvl="0"/>
            <a:r>
              <a:rPr lang="en-US" sz="4800" dirty="0" smtClean="0"/>
              <a:t>Access to the educational digital publication through ICT</a:t>
            </a:r>
          </a:p>
          <a:p>
            <a:pPr lvl="0"/>
            <a:r>
              <a:rPr lang="en-US" sz="4800" dirty="0" smtClean="0"/>
              <a:t>Information sharing between library and educational communities up to I.N level</a:t>
            </a:r>
          </a:p>
          <a:p>
            <a:pPr lvl="0"/>
            <a:r>
              <a:rPr lang="en-US" sz="4800" dirty="0" smtClean="0"/>
              <a:t>Provide access to distance education materiel</a:t>
            </a:r>
          </a:p>
          <a:p>
            <a:pPr>
              <a:buNone/>
            </a:pP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629400"/>
          </a:xfrm>
        </p:spPr>
        <p:txBody>
          <a:bodyPr>
            <a:noAutofit/>
          </a:bodyPr>
          <a:lstStyle/>
          <a:p>
            <a:pPr algn="just">
              <a:buNone/>
            </a:pPr>
            <a:r>
              <a:rPr lang="en-US" sz="4000" dirty="0" smtClean="0"/>
              <a:t>.</a:t>
            </a:r>
            <a:endParaRPr lang="en-US" sz="4400" dirty="0" smtClean="0">
              <a:solidFill>
                <a:srgbClr val="7030A0"/>
              </a:solidFill>
            </a:endParaRPr>
          </a:p>
          <a:p>
            <a:pPr algn="just">
              <a:buNone/>
            </a:pPr>
            <a:r>
              <a:rPr lang="en-US" sz="4400" dirty="0" smtClean="0">
                <a:solidFill>
                  <a:srgbClr val="7030A0"/>
                </a:solidFill>
              </a:rPr>
              <a:t>		</a:t>
            </a:r>
          </a:p>
          <a:p>
            <a:pPr lvl="0"/>
            <a:r>
              <a:rPr lang="en-US" sz="4400" dirty="0" smtClean="0">
                <a:solidFill>
                  <a:srgbClr val="FF0000"/>
                </a:solidFill>
              </a:rPr>
              <a:t>Contribute to the efficient delivery of information to students, researchers and teachers of all universities and other educational institutions</a:t>
            </a:r>
          </a:p>
          <a:p>
            <a:pPr lvl="0"/>
            <a:r>
              <a:rPr lang="en-US" sz="4400" dirty="0" smtClean="0">
                <a:solidFill>
                  <a:srgbClr val="0070C0"/>
                </a:solidFill>
              </a:rPr>
              <a:t>Offer Lifelong learning opportunities. </a:t>
            </a:r>
          </a:p>
          <a:p>
            <a:endParaRPr lang="en-US" sz="4400" dirty="0" smtClean="0">
              <a:solidFill>
                <a:srgbClr val="FF0000"/>
              </a:solidFill>
            </a:endParaRPr>
          </a:p>
          <a:p>
            <a:pPr algn="just">
              <a:buNone/>
            </a:pPr>
            <a:endParaRPr 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Services of VL</a:t>
            </a:r>
            <a:endParaRPr lang="en-US" dirty="0">
              <a:solidFill>
                <a:srgbClr val="00B050"/>
              </a:solidFill>
            </a:endParaRPr>
          </a:p>
        </p:txBody>
      </p:sp>
      <p:sp>
        <p:nvSpPr>
          <p:cNvPr id="3" name="Content Placeholder 2"/>
          <p:cNvSpPr>
            <a:spLocks noGrp="1"/>
          </p:cNvSpPr>
          <p:nvPr>
            <p:ph idx="1"/>
          </p:nvPr>
        </p:nvSpPr>
        <p:spPr/>
        <p:txBody>
          <a:bodyPr>
            <a:noAutofit/>
          </a:bodyPr>
          <a:lstStyle/>
          <a:p>
            <a:pPr lvl="0"/>
            <a:r>
              <a:rPr lang="en-US" sz="4000" dirty="0" smtClean="0">
                <a:solidFill>
                  <a:srgbClr val="0070C0"/>
                </a:solidFill>
              </a:rPr>
              <a:t>Electronic news delivery service is very popular service provided by VL.</a:t>
            </a:r>
          </a:p>
          <a:p>
            <a:r>
              <a:rPr lang="en-US" sz="4800" dirty="0" smtClean="0">
                <a:solidFill>
                  <a:srgbClr val="FF0000"/>
                </a:solidFill>
              </a:rPr>
              <a:t>Bibliographic search service is comprehensive documentary search involving any subject of interest to the user</a:t>
            </a:r>
            <a:endParaRPr lang="en-US" sz="48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lnSpcReduction="10000"/>
          </a:bodyPr>
          <a:lstStyle/>
          <a:p>
            <a:pPr lvl="0" algn="just"/>
            <a:r>
              <a:rPr lang="en-US" sz="3600" dirty="0" smtClean="0">
                <a:solidFill>
                  <a:srgbClr val="FF0000"/>
                </a:solidFill>
              </a:rPr>
              <a:t>Selective distribution of summaries of general and specialized journals is providing to the users those who requesting for it as soon as they are made available to the users mail box.</a:t>
            </a:r>
          </a:p>
          <a:p>
            <a:pPr lvl="0" algn="just"/>
            <a:r>
              <a:rPr lang="en-US" sz="3600" dirty="0" smtClean="0">
                <a:solidFill>
                  <a:srgbClr val="0070C0"/>
                </a:solidFill>
              </a:rPr>
              <a:t>News service is a thematic electronic newsletter elaborated using a selection of articles and news featured in the most important specialized journals of domestic and international scope.</a:t>
            </a:r>
          </a:p>
          <a:p>
            <a:pPr algn="just"/>
            <a:r>
              <a:rPr lang="en-US" sz="3600" dirty="0" smtClean="0">
                <a:solidFill>
                  <a:srgbClr val="0070C0"/>
                </a:solidFill>
              </a:rPr>
              <a:t>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Autofit/>
          </a:bodyPr>
          <a:lstStyle/>
          <a:p>
            <a:pPr>
              <a:buNone/>
            </a:pPr>
            <a:r>
              <a:rPr lang="en-US" sz="4800" dirty="0" smtClean="0"/>
              <a:t> </a:t>
            </a:r>
            <a:r>
              <a:rPr lang="en-US" sz="4800" b="1" dirty="0" smtClean="0">
                <a:solidFill>
                  <a:schemeClr val="accent3">
                    <a:lumMod val="75000"/>
                  </a:schemeClr>
                </a:solidFill>
              </a:rPr>
              <a:t>Advantages of Virtual Library</a:t>
            </a:r>
            <a:r>
              <a:rPr lang="en-US" sz="4800" b="1" dirty="0" smtClean="0"/>
              <a:t>:</a:t>
            </a:r>
            <a:endParaRPr lang="en-US" sz="4800" dirty="0" smtClean="0"/>
          </a:p>
          <a:p>
            <a:pPr>
              <a:buNone/>
            </a:pPr>
            <a:r>
              <a:rPr lang="en-US" sz="4800" dirty="0" err="1" smtClean="0"/>
              <a:t>i</a:t>
            </a:r>
            <a:r>
              <a:rPr lang="en-US" sz="4800" dirty="0" smtClean="0"/>
              <a:t>)	</a:t>
            </a:r>
            <a:r>
              <a:rPr lang="en-US" sz="4800" dirty="0" smtClean="0">
                <a:solidFill>
                  <a:schemeClr val="accent2"/>
                </a:solidFill>
              </a:rPr>
              <a:t>VL empowers the user and promotes informal learning	</a:t>
            </a:r>
          </a:p>
          <a:p>
            <a:pPr>
              <a:buNone/>
            </a:pPr>
            <a:endParaRPr lang="en-US" sz="4800" dirty="0" smtClean="0"/>
          </a:p>
          <a:p>
            <a:pPr>
              <a:buNone/>
            </a:pPr>
            <a:r>
              <a:rPr lang="en-US" sz="4800" dirty="0" smtClean="0"/>
              <a:t>ii)	</a:t>
            </a:r>
            <a:r>
              <a:rPr lang="en-US" sz="4800" dirty="0" smtClean="0">
                <a:solidFill>
                  <a:srgbClr val="7030A0"/>
                </a:solidFill>
              </a:rPr>
              <a:t>VL is available anytime and anywhere there is an internet connection</a:t>
            </a:r>
          </a:p>
          <a:p>
            <a:pPr>
              <a:buNone/>
            </a:pPr>
            <a:endParaRPr lang="en-US" sz="4800" dirty="0" smtClean="0"/>
          </a:p>
          <a:p>
            <a:pPr>
              <a:buNone/>
            </a:pPr>
            <a:endParaRPr lang="en-US" sz="4800" dirty="0" smtClean="0"/>
          </a:p>
          <a:p>
            <a:pPr>
              <a:buNone/>
            </a:pPr>
            <a:endParaRPr lang="en-US" sz="6000" dirty="0" smtClean="0"/>
          </a:p>
          <a:p>
            <a:endParaRPr lang="en-US" sz="6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a:buNone/>
            </a:pPr>
            <a:r>
              <a:rPr lang="en-US" sz="4000" dirty="0" smtClean="0">
                <a:solidFill>
                  <a:srgbClr val="FF0000"/>
                </a:solidFill>
              </a:rPr>
              <a:t>iii)	The user can access freely without any charges.</a:t>
            </a:r>
          </a:p>
          <a:p>
            <a:pPr>
              <a:buNone/>
            </a:pPr>
            <a:r>
              <a:rPr lang="en-US" sz="4000" dirty="0" smtClean="0">
                <a:solidFill>
                  <a:srgbClr val="FF0000"/>
                </a:solidFill>
              </a:rPr>
              <a:t> </a:t>
            </a:r>
          </a:p>
          <a:p>
            <a:pPr>
              <a:buNone/>
            </a:pPr>
            <a:r>
              <a:rPr lang="en-US" sz="4000" dirty="0" smtClean="0">
                <a:solidFill>
                  <a:srgbClr val="FF0000"/>
                </a:solidFill>
              </a:rPr>
              <a:t>iv)	It supports the different learning styles</a:t>
            </a:r>
          </a:p>
          <a:p>
            <a:pPr>
              <a:buNone/>
            </a:pPr>
            <a:r>
              <a:rPr lang="en-US" sz="4000" dirty="0" smtClean="0">
                <a:solidFill>
                  <a:srgbClr val="FF0000"/>
                </a:solidFill>
              </a:rPr>
              <a:t> </a:t>
            </a:r>
          </a:p>
          <a:p>
            <a:pPr>
              <a:buNone/>
            </a:pPr>
            <a:r>
              <a:rPr lang="en-US" sz="4000" dirty="0" smtClean="0">
                <a:solidFill>
                  <a:srgbClr val="FF0000"/>
                </a:solidFill>
              </a:rPr>
              <a:t>v)	People can all over the world can access the information</a:t>
            </a:r>
          </a:p>
          <a:p>
            <a:pPr>
              <a:buNone/>
            </a:pPr>
            <a:r>
              <a:rPr lang="en-US" sz="4000" dirty="0" smtClean="0">
                <a:solidFill>
                  <a:srgbClr val="FF0000"/>
                </a:solidFill>
              </a:rPr>
              <a:t>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305800" cy="6248400"/>
          </a:xfrm>
        </p:spPr>
        <p:txBody>
          <a:bodyPr>
            <a:noAutofit/>
          </a:bodyPr>
          <a:lstStyle/>
          <a:p>
            <a:pPr algn="ctr">
              <a:buNone/>
            </a:pPr>
            <a:r>
              <a:rPr lang="en-US" sz="4400" b="1" dirty="0" smtClean="0">
                <a:solidFill>
                  <a:srgbClr val="00B050"/>
                </a:solidFill>
              </a:rPr>
              <a:t>Introduction</a:t>
            </a:r>
            <a:endParaRPr lang="en-US" sz="4400" dirty="0" smtClean="0">
              <a:solidFill>
                <a:srgbClr val="00B050"/>
              </a:solidFill>
            </a:endParaRPr>
          </a:p>
          <a:p>
            <a:pPr algn="just">
              <a:buNone/>
            </a:pPr>
            <a:r>
              <a:rPr lang="en-US" sz="4400" dirty="0" smtClean="0">
                <a:solidFill>
                  <a:srgbClr val="002060"/>
                </a:solidFill>
              </a:rPr>
              <a:t>The virtual library, as its name shows, is a library of amazing </a:t>
            </a:r>
            <a:r>
              <a:rPr lang="en-US" sz="4400" dirty="0" err="1" smtClean="0">
                <a:solidFill>
                  <a:srgbClr val="002060"/>
                </a:solidFill>
              </a:rPr>
              <a:t>virtuality</a:t>
            </a:r>
            <a:r>
              <a:rPr lang="en-US" sz="4400" dirty="0" smtClean="0">
                <a:solidFill>
                  <a:srgbClr val="002060"/>
                </a:solidFill>
              </a:rPr>
              <a:t>. Virtual libraries provide a new way of serving the new generation users of the libraries. Virtual libraries are the new vision of libraries of the future. </a:t>
            </a:r>
            <a:endParaRPr lang="en-US" sz="4400" dirty="0">
              <a:solidFill>
                <a:srgbClr val="00206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a:buNone/>
            </a:pPr>
            <a:endParaRPr lang="en-US" sz="4400" dirty="0" smtClean="0"/>
          </a:p>
          <a:p>
            <a:pPr>
              <a:buNone/>
            </a:pPr>
            <a:r>
              <a:rPr lang="en-US" sz="4400" dirty="0" smtClean="0">
                <a:solidFill>
                  <a:srgbClr val="FF0000"/>
                </a:solidFill>
              </a:rPr>
              <a:t>v)	People can all over the world can access the information</a:t>
            </a:r>
          </a:p>
          <a:p>
            <a:pPr>
              <a:buNone/>
            </a:pPr>
            <a:endParaRPr lang="en-US" sz="4400" dirty="0" smtClean="0"/>
          </a:p>
          <a:p>
            <a:pPr>
              <a:buNone/>
            </a:pPr>
            <a:r>
              <a:rPr lang="en-US" sz="4400" dirty="0" smtClean="0">
                <a:solidFill>
                  <a:srgbClr val="002060"/>
                </a:solidFill>
              </a:rPr>
              <a:t>vi)	VL provide not only the bibliographic information, but also the full original text.</a:t>
            </a:r>
          </a:p>
          <a:p>
            <a:pPr>
              <a:buNone/>
            </a:pPr>
            <a:r>
              <a:rPr lang="en-US" sz="4400" dirty="0" smtClean="0">
                <a:solidFill>
                  <a:schemeClr val="accent2">
                    <a:lumMod val="75000"/>
                  </a:schemeClr>
                </a:solidFill>
              </a:rPr>
              <a:t>vii) It provides the updated information</a:t>
            </a:r>
            <a:endParaRPr lang="en-US" sz="44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buNone/>
            </a:pPr>
            <a:r>
              <a:rPr lang="en-US" sz="4000" dirty="0" smtClean="0">
                <a:solidFill>
                  <a:schemeClr val="tx2">
                    <a:lumMod val="60000"/>
                    <a:lumOff val="40000"/>
                  </a:schemeClr>
                </a:solidFill>
              </a:rPr>
              <a:t>viii) VL requires very little physical space to contain information</a:t>
            </a:r>
          </a:p>
          <a:p>
            <a:pPr>
              <a:buNone/>
            </a:pPr>
            <a:r>
              <a:rPr lang="en-US" sz="4000" dirty="0" smtClean="0">
                <a:solidFill>
                  <a:srgbClr val="00B050"/>
                </a:solidFill>
              </a:rPr>
              <a:t>ix) People from all over the world can access information</a:t>
            </a:r>
          </a:p>
          <a:p>
            <a:pPr>
              <a:buNone/>
            </a:pPr>
            <a:r>
              <a:rPr lang="en-US" sz="4000" dirty="0" smtClean="0">
                <a:solidFill>
                  <a:srgbClr val="FF0000"/>
                </a:solidFill>
              </a:rPr>
              <a:t>x) VL offers an alternative for those who have physical difficulty accessing resources in regular library</a:t>
            </a:r>
            <a:r>
              <a:rPr lang="en-US" sz="4000" dirty="0" smtClean="0"/>
              <a:t>.</a:t>
            </a:r>
          </a:p>
          <a:p>
            <a:pPr>
              <a:buNone/>
            </a:pPr>
            <a:r>
              <a:rPr lang="en-US" sz="4000" dirty="0" smtClean="0"/>
              <a:t>xi) Materiel is not lost</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85000" lnSpcReduction="20000"/>
          </a:bodyPr>
          <a:lstStyle/>
          <a:p>
            <a:pPr>
              <a:buNone/>
            </a:pPr>
            <a:r>
              <a:rPr lang="en-US" sz="4400" b="1" dirty="0" smtClean="0"/>
              <a:t>Disadvantage of Virtual Library.</a:t>
            </a:r>
            <a:endParaRPr lang="en-US" sz="4400" dirty="0" smtClean="0"/>
          </a:p>
          <a:p>
            <a:pPr>
              <a:buNone/>
            </a:pPr>
            <a:r>
              <a:rPr lang="en-US" sz="4400" b="1" dirty="0" smtClean="0"/>
              <a:t> </a:t>
            </a:r>
            <a:endParaRPr lang="en-US" sz="4400" dirty="0" smtClean="0"/>
          </a:p>
          <a:p>
            <a:pPr>
              <a:buNone/>
            </a:pPr>
            <a:r>
              <a:rPr lang="en-US" sz="4400" dirty="0" err="1" smtClean="0"/>
              <a:t>i</a:t>
            </a:r>
            <a:r>
              <a:rPr lang="en-US" sz="4400" dirty="0" smtClean="0"/>
              <a:t>)	Traditional libraries are meeting places of teachers and researchers supporting formal, interdependent, collaborative learning and research. But these are not possible in VL.</a:t>
            </a:r>
          </a:p>
          <a:p>
            <a:pPr>
              <a:buNone/>
            </a:pPr>
            <a:endParaRPr lang="en-US" sz="4400" dirty="0" smtClean="0"/>
          </a:p>
          <a:p>
            <a:pPr>
              <a:buNone/>
            </a:pPr>
            <a:r>
              <a:rPr lang="en-US" sz="4400" dirty="0" smtClean="0"/>
              <a:t>ii)	If there is poor internet connection, the VL is inaccessible. </a:t>
            </a:r>
          </a:p>
          <a:p>
            <a:pPr>
              <a:buNone/>
            </a:pPr>
            <a:r>
              <a:rPr lang="en-US" sz="4400" dirty="0" smtClean="0"/>
              <a:t> </a:t>
            </a:r>
          </a:p>
          <a:p>
            <a:pPr algn="just">
              <a:buNone/>
            </a:pPr>
            <a:endParaRPr lang="en-US" sz="4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lnSpcReduction="10000"/>
          </a:bodyPr>
          <a:lstStyle/>
          <a:p>
            <a:pPr>
              <a:buNone/>
            </a:pPr>
            <a:endParaRPr lang="en-US" sz="4800" dirty="0" smtClean="0"/>
          </a:p>
          <a:p>
            <a:pPr>
              <a:buNone/>
            </a:pPr>
            <a:r>
              <a:rPr lang="en-US" sz="4400" dirty="0" smtClean="0">
                <a:solidFill>
                  <a:schemeClr val="accent2">
                    <a:lumMod val="75000"/>
                  </a:schemeClr>
                </a:solidFill>
              </a:rPr>
              <a:t>ii)       Skilled professionals are required</a:t>
            </a:r>
          </a:p>
          <a:p>
            <a:pPr>
              <a:buNone/>
            </a:pPr>
            <a:endParaRPr lang="en-US" sz="4400" dirty="0" smtClean="0">
              <a:solidFill>
                <a:srgbClr val="0070C0"/>
              </a:solidFill>
            </a:endParaRPr>
          </a:p>
          <a:p>
            <a:pPr>
              <a:buNone/>
            </a:pPr>
            <a:r>
              <a:rPr lang="en-US" sz="4400" dirty="0" smtClean="0">
                <a:solidFill>
                  <a:srgbClr val="0070C0"/>
                </a:solidFill>
              </a:rPr>
              <a:t>iii)     Student faced difficulty in selecting quality materiel from the increased assortment of materiel.</a:t>
            </a:r>
          </a:p>
          <a:p>
            <a:pPr>
              <a:buNone/>
            </a:pPr>
            <a:r>
              <a:rPr lang="en-US" sz="4400" dirty="0" smtClean="0">
                <a:solidFill>
                  <a:srgbClr val="0070C0"/>
                </a:solidFill>
              </a:rPr>
              <a:t>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382000" cy="5638800"/>
          </a:xfrm>
        </p:spPr>
        <p:txBody>
          <a:bodyPr>
            <a:normAutofit fontScale="77500" lnSpcReduction="20000"/>
          </a:bodyPr>
          <a:lstStyle/>
          <a:p>
            <a:pPr algn="just">
              <a:buNone/>
            </a:pPr>
            <a:r>
              <a:rPr lang="en-US" sz="7200" dirty="0" smtClean="0"/>
              <a:t> The virtual library has changed the traditional focus of librarians on the selection, cataloguing and management of information resources such as books and periodicals.</a:t>
            </a:r>
          </a:p>
          <a:p>
            <a:pPr algn="just">
              <a:buNone/>
            </a:pPr>
            <a:endParaRPr lang="en-US" sz="7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6096000"/>
          </a:xfrm>
        </p:spPr>
        <p:txBody>
          <a:bodyPr>
            <a:noAutofit/>
          </a:bodyPr>
          <a:lstStyle/>
          <a:p>
            <a:pPr algn="just">
              <a:buNone/>
            </a:pPr>
            <a:r>
              <a:rPr lang="en-US" sz="4400" dirty="0" smtClean="0">
                <a:solidFill>
                  <a:srgbClr val="0070C0"/>
                </a:solidFill>
              </a:rPr>
              <a:t>The virtual library is a collection of full text e-books, journals and databases from various publishers and sources which can be accessed by library member at any time from any internet connected computer, laptop and other portable device. </a:t>
            </a:r>
          </a:p>
          <a:p>
            <a:pPr algn="just">
              <a:buNone/>
            </a:pPr>
            <a:r>
              <a:rPr lang="en-US" sz="4400" dirty="0" smtClean="0">
                <a:solidFill>
                  <a:srgbClr val="0070C0"/>
                </a:solidFill>
              </a:rPr>
              <a:t> </a:t>
            </a:r>
            <a:endParaRPr lang="en-US" sz="4400"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a:buNone/>
            </a:pPr>
            <a:r>
              <a:rPr lang="en-US" sz="4800" dirty="0" smtClean="0"/>
              <a:t>In simple words, “</a:t>
            </a:r>
            <a:r>
              <a:rPr lang="en-US" sz="4800" b="1" dirty="0" smtClean="0">
                <a:solidFill>
                  <a:srgbClr val="FF0000"/>
                </a:solidFill>
              </a:rPr>
              <a:t>a virtual library is the library without walls”.</a:t>
            </a:r>
            <a:endParaRPr lang="en-US" sz="4800" dirty="0" smtClean="0">
              <a:solidFill>
                <a:srgbClr val="FF0000"/>
              </a:solidFill>
            </a:endParaRPr>
          </a:p>
          <a:p>
            <a:pPr>
              <a:buNone/>
            </a:pPr>
            <a:r>
              <a:rPr lang="en-US" sz="4800" dirty="0" smtClean="0"/>
              <a:t>It is virtual in the sense that it does not have any physical collection of resources.</a:t>
            </a:r>
          </a:p>
          <a:p>
            <a:pPr algn="ctr">
              <a:buNone/>
            </a:pPr>
            <a:endParaRPr lang="en-US" sz="4800" dirty="0" smtClean="0">
              <a:solidFill>
                <a:srgbClr val="00206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172200"/>
          </a:xfrm>
        </p:spPr>
        <p:txBody>
          <a:bodyPr>
            <a:noAutofit/>
          </a:bodyPr>
          <a:lstStyle/>
          <a:p>
            <a:pPr algn="just">
              <a:buNone/>
            </a:pPr>
            <a:r>
              <a:rPr lang="en-US" sz="4000" b="1" dirty="0" smtClean="0">
                <a:solidFill>
                  <a:srgbClr val="7030A0"/>
                </a:solidFill>
              </a:rPr>
              <a:t>Origin</a:t>
            </a:r>
            <a:endParaRPr lang="en-US" sz="4000" dirty="0" smtClean="0">
              <a:solidFill>
                <a:srgbClr val="7030A0"/>
              </a:solidFill>
            </a:endParaRPr>
          </a:p>
          <a:p>
            <a:pPr algn="just">
              <a:buNone/>
            </a:pPr>
            <a:r>
              <a:rPr lang="en-US" sz="4000" dirty="0" smtClean="0">
                <a:solidFill>
                  <a:srgbClr val="7030A0"/>
                </a:solidFill>
              </a:rPr>
              <a:t>	Tilburg University in 1995 started the virtual library with providing electronic access to Tiff images of over 120 journals of Elsevier in Electronic and social sciences under a license agreement. The university also started to create, store, maintain and other research papers electronically over the web</a:t>
            </a:r>
            <a:endParaRPr lang="en-US" sz="4000" dirty="0">
              <a:solidFill>
                <a:srgbClr val="7030A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3"/>
          <p:cNvSpPr>
            <a:spLocks noGrp="1"/>
          </p:cNvSpPr>
          <p:nvPr>
            <p:ph idx="1"/>
          </p:nvPr>
        </p:nvSpPr>
        <p:spPr>
          <a:xfrm>
            <a:off x="457200" y="0"/>
            <a:ext cx="8229600" cy="6126163"/>
          </a:xfrm>
        </p:spPr>
        <p:txBody>
          <a:bodyPr>
            <a:normAutofit/>
          </a:bodyPr>
          <a:lstStyle/>
          <a:p>
            <a:pPr algn="just">
              <a:buNone/>
            </a:pPr>
            <a:r>
              <a:rPr lang="en-US" sz="4800" dirty="0" smtClean="0">
                <a:solidFill>
                  <a:srgbClr val="FF0000"/>
                </a:solidFill>
              </a:rPr>
              <a:t>The National Institute of Standards and Technology (NIST) , USA developed a virtual Library as an Intranet. A detailed description of NIST’S virtual library project has been provided by </a:t>
            </a:r>
            <a:r>
              <a:rPr lang="en-US" sz="4800" dirty="0" err="1" smtClean="0">
                <a:solidFill>
                  <a:srgbClr val="FF0000"/>
                </a:solidFill>
              </a:rPr>
              <a:t>Ressler</a:t>
            </a:r>
            <a:r>
              <a:rPr lang="en-US" sz="4800" dirty="0" smtClean="0">
                <a:solidFill>
                  <a:srgbClr val="FF0000"/>
                </a:solidFill>
              </a:rPr>
              <a:t> and </a:t>
            </a:r>
            <a:r>
              <a:rPr lang="en-US" sz="4800" dirty="0" err="1" smtClean="0">
                <a:solidFill>
                  <a:srgbClr val="FF0000"/>
                </a:solidFill>
              </a:rPr>
              <a:t>Trefzger</a:t>
            </a:r>
            <a:r>
              <a:rPr lang="en-US" sz="4800" dirty="0" smtClean="0">
                <a:solidFill>
                  <a:srgbClr val="FF0000"/>
                </a:solidFill>
              </a:rPr>
              <a:t> in 1997</a:t>
            </a: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a:buNone/>
            </a:pPr>
            <a:r>
              <a:rPr lang="en-US" sz="4000" b="1" dirty="0" smtClean="0">
                <a:solidFill>
                  <a:srgbClr val="FF0000"/>
                </a:solidFill>
              </a:rPr>
              <a:t>Definition	</a:t>
            </a:r>
            <a:endParaRPr lang="en-US" sz="4000" dirty="0" smtClean="0">
              <a:solidFill>
                <a:srgbClr val="FF0000"/>
              </a:solidFill>
            </a:endParaRPr>
          </a:p>
          <a:p>
            <a:pPr algn="just">
              <a:buNone/>
            </a:pPr>
            <a:r>
              <a:rPr lang="en-US" sz="4000" dirty="0" smtClean="0">
                <a:solidFill>
                  <a:srgbClr val="FF0000"/>
                </a:solidFill>
              </a:rPr>
              <a:t>	</a:t>
            </a:r>
            <a:r>
              <a:rPr lang="en-US" sz="4400" dirty="0" smtClean="0">
                <a:solidFill>
                  <a:srgbClr val="0070C0"/>
                </a:solidFill>
              </a:rPr>
              <a:t>A virtual Library may be defined as the on line facility provided by a conventional library to read books and access other facilities or it may mean a website which offers links to various sites with a large store of information in a catalogue</a:t>
            </a:r>
            <a:r>
              <a:rPr lang="en-US" sz="4000" dirty="0" smtClean="0">
                <a:solidFill>
                  <a:srgbClr val="0070C0"/>
                </a:solidFill>
              </a:rPr>
              <a:t>.</a:t>
            </a:r>
          </a:p>
          <a:p>
            <a:pPr algn="just"/>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normAutofit fontScale="92500" lnSpcReduction="10000"/>
          </a:bodyPr>
          <a:lstStyle/>
          <a:p>
            <a:pPr>
              <a:buNone/>
            </a:pPr>
            <a:r>
              <a:rPr lang="en-US" sz="5400" dirty="0" smtClean="0">
                <a:solidFill>
                  <a:schemeClr val="accent6">
                    <a:lumMod val="50000"/>
                  </a:schemeClr>
                </a:solidFill>
              </a:rPr>
              <a:t>Virtual library is a library with title but no books, periodicals, reading space or support staff but one that disseminates selective information directly to library customers usually electronically”- </a:t>
            </a:r>
            <a:r>
              <a:rPr lang="en-US" sz="5400" b="1" dirty="0" smtClean="0"/>
              <a:t>Alan Powell</a:t>
            </a:r>
            <a:endParaRPr lang="en-US" sz="5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534</Words>
  <Application>Microsoft Office PowerPoint</Application>
  <PresentationFormat>On-screen Show (4:3)</PresentationFormat>
  <Paragraphs>82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VIRTUAL LIBRARY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Services of VL</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LIBRARIES</dc:title>
  <dc:creator>acer</dc:creator>
  <cp:lastModifiedBy>vijay</cp:lastModifiedBy>
  <cp:revision>78</cp:revision>
  <dcterms:created xsi:type="dcterms:W3CDTF">2006-08-16T00:00:00Z</dcterms:created>
  <dcterms:modified xsi:type="dcterms:W3CDTF">2020-02-16T14:16:11Z</dcterms:modified>
</cp:coreProperties>
</file>