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64" r:id="rId8"/>
    <p:sldId id="265" r:id="rId9"/>
    <p:sldId id="267" r:id="rId10"/>
    <p:sldId id="266" r:id="rId11"/>
    <p:sldId id="268" r:id="rId12"/>
    <p:sldId id="269" r:id="rId13"/>
    <p:sldId id="270" r:id="rId14"/>
    <p:sldId id="271" r:id="rId15"/>
    <p:sldId id="272" r:id="rId16"/>
    <p:sldId id="273" r:id="rId17"/>
    <p:sldId id="274"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1" d="100"/>
          <a:sy n="41" d="100"/>
        </p:scale>
        <p:origin x="-135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696200" cy="2667000"/>
          </a:xfrm>
        </p:spPr>
        <p:txBody>
          <a:bodyPr>
            <a:normAutofit/>
          </a:bodyPr>
          <a:lstStyle/>
          <a:p>
            <a:r>
              <a:rPr lang="en-US" b="1" dirty="0" smtClean="0"/>
              <a:t>USER EDUCATION</a:t>
            </a:r>
            <a:r>
              <a:rPr lang="en-US" dirty="0" smtClean="0"/>
              <a:t/>
            </a:r>
            <a:br>
              <a:rPr lang="en-US" dirty="0" smtClean="0"/>
            </a:br>
            <a:r>
              <a:rPr lang="en-US" dirty="0" smtClean="0"/>
              <a:t> </a:t>
            </a:r>
            <a:br>
              <a:rPr lang="en-US" dirty="0" smtClean="0"/>
            </a:br>
            <a:endParaRPr lang="en-US" dirty="0"/>
          </a:p>
        </p:txBody>
      </p:sp>
      <p:sp>
        <p:nvSpPr>
          <p:cNvPr id="3" name="Subtitle 2"/>
          <p:cNvSpPr>
            <a:spLocks noGrp="1"/>
          </p:cNvSpPr>
          <p:nvPr>
            <p:ph type="subTitle" idx="1"/>
          </p:nvPr>
        </p:nvSpPr>
        <p:spPr>
          <a:xfrm>
            <a:off x="1981200" y="1905000"/>
            <a:ext cx="5791200" cy="4419600"/>
          </a:xfrm>
        </p:spPr>
        <p:txBody>
          <a:bodyPr>
            <a:normAutofit fontScale="77500" lnSpcReduction="20000"/>
          </a:bodyPr>
          <a:lstStyle/>
          <a:p>
            <a:pPr algn="just"/>
            <a:r>
              <a:rPr lang="en-US" sz="5600" dirty="0" smtClean="0">
                <a:solidFill>
                  <a:schemeClr val="bg1"/>
                </a:solidFill>
              </a:rPr>
              <a:t>User education is mainly concerned with providing guidance and instructions to the users for the proper use of library collection individual or collectively</a:t>
            </a:r>
            <a:r>
              <a:rPr lang="en-US" dirty="0" smtClean="0"/>
              <a:t>.  </a:t>
            </a:r>
            <a:endParaRPr lang="en-US" dirty="0"/>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6019800"/>
          </a:xfrm>
        </p:spPr>
        <p:txBody>
          <a:bodyPr>
            <a:normAutofit lnSpcReduction="10000"/>
          </a:bodyPr>
          <a:lstStyle/>
          <a:p>
            <a:pPr>
              <a:buNone/>
            </a:pPr>
            <a:r>
              <a:rPr lang="en-US" b="1" dirty="0" smtClean="0"/>
              <a:t>1. 	</a:t>
            </a:r>
            <a:r>
              <a:rPr lang="en-US" sz="3600" b="1" dirty="0" smtClean="0"/>
              <a:t>Hand books and bibliographic aids:</a:t>
            </a:r>
            <a:endParaRPr lang="en-US" sz="3600" dirty="0" smtClean="0"/>
          </a:p>
          <a:p>
            <a:pPr algn="just">
              <a:buNone/>
            </a:pPr>
            <a:r>
              <a:rPr lang="en-US" sz="3600" dirty="0" smtClean="0"/>
              <a:t>		Hand books and printed bibliographic aids to do make important and vital contributions to the education of the library user.  Generally well organized and service motto libraries publish a directory like "Hand book of college library", "Library guide", Know your library etc.  These hand books provides library rules, collections, various types of services etc.</a:t>
            </a:r>
          </a:p>
          <a:p>
            <a:pPr algn="just"/>
            <a:endParaRPr lang="en-US"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itle 1"/>
          <p:cNvSpPr>
            <a:spLocks noGrp="1"/>
          </p:cNvSpPr>
          <p:nvPr>
            <p:ph idx="1"/>
          </p:nvPr>
        </p:nvSpPr>
        <p:spPr>
          <a:xfrm>
            <a:off x="457200" y="0"/>
            <a:ext cx="8229600" cy="6553200"/>
          </a:xfrm>
        </p:spPr>
        <p:txBody>
          <a:bodyPr>
            <a:normAutofit fontScale="92500" lnSpcReduction="10000"/>
          </a:bodyPr>
          <a:lstStyle/>
          <a:p>
            <a:pPr>
              <a:buNone/>
            </a:pPr>
            <a:r>
              <a:rPr lang="en-US" sz="4000" b="1" dirty="0" smtClean="0"/>
              <a:t>2.	</a:t>
            </a:r>
            <a:r>
              <a:rPr lang="en-US" sz="4000" b="1" u="sng" dirty="0" smtClean="0"/>
              <a:t>Audio Visual method:</a:t>
            </a:r>
            <a:endParaRPr lang="en-US" sz="4000" dirty="0" smtClean="0"/>
          </a:p>
          <a:p>
            <a:pPr>
              <a:buNone/>
            </a:pPr>
            <a:endParaRPr lang="en-US" sz="4000" dirty="0" smtClean="0"/>
          </a:p>
          <a:p>
            <a:pPr algn="just">
              <a:buNone/>
            </a:pPr>
            <a:r>
              <a:rPr lang="en-US" sz="4000" dirty="0" smtClean="0"/>
              <a:t>	During recent years, there has been in increasing interest in the use of audio visual media, such as films video tape/slide presentations for library education in an economic way.  </a:t>
            </a:r>
            <a:r>
              <a:rPr lang="en-US" sz="4000" dirty="0" smtClean="0">
                <a:solidFill>
                  <a:srgbClr val="FF0000"/>
                </a:solidFill>
              </a:rPr>
              <a:t>Films like key to the library", </a:t>
            </a:r>
            <a:r>
              <a:rPr lang="en-US" sz="4000" dirty="0" smtClean="0"/>
              <a:t> "</a:t>
            </a:r>
            <a:r>
              <a:rPr lang="en-US" sz="4000" dirty="0" smtClean="0">
                <a:solidFill>
                  <a:schemeClr val="tx2">
                    <a:lumMod val="60000"/>
                    <a:lumOff val="40000"/>
                  </a:schemeClr>
                </a:solidFill>
              </a:rPr>
              <a:t>How to use the library" </a:t>
            </a:r>
            <a:r>
              <a:rPr lang="en-US" sz="4000" dirty="0" smtClean="0">
                <a:solidFill>
                  <a:schemeClr val="tx2">
                    <a:lumMod val="60000"/>
                    <a:lumOff val="40000"/>
                  </a:schemeClr>
                </a:solidFill>
              </a:rPr>
              <a:t>“contact </a:t>
            </a:r>
            <a:r>
              <a:rPr lang="en-US" sz="4000" dirty="0" smtClean="0">
                <a:solidFill>
                  <a:schemeClr val="tx2">
                    <a:lumMod val="60000"/>
                    <a:lumOff val="40000"/>
                  </a:schemeClr>
                </a:solidFill>
              </a:rPr>
              <a:t>with </a:t>
            </a:r>
            <a:r>
              <a:rPr lang="en-US" sz="4000" dirty="0" smtClean="0">
                <a:solidFill>
                  <a:schemeClr val="tx2">
                    <a:lumMod val="60000"/>
                    <a:lumOff val="40000"/>
                  </a:schemeClr>
                </a:solidFill>
              </a:rPr>
              <a:t>books” </a:t>
            </a:r>
            <a:r>
              <a:rPr lang="en-US" sz="4000" dirty="0" smtClean="0">
                <a:solidFill>
                  <a:schemeClr val="tx2">
                    <a:lumMod val="60000"/>
                    <a:lumOff val="40000"/>
                  </a:schemeClr>
                </a:solidFill>
              </a:rPr>
              <a:t>etc  </a:t>
            </a:r>
            <a:r>
              <a:rPr lang="en-US" sz="4000" dirty="0" smtClean="0"/>
              <a:t>serve the same purpose as the library tour.</a:t>
            </a:r>
          </a:p>
          <a:p>
            <a:pPr algn="just">
              <a:buNone/>
            </a:pPr>
            <a:r>
              <a:rPr lang="en-US" sz="4000" dirty="0" smtClean="0"/>
              <a:t>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None/>
            </a:pPr>
            <a:r>
              <a:rPr lang="en-US" dirty="0" smtClean="0"/>
              <a:t>	</a:t>
            </a:r>
            <a:r>
              <a:rPr lang="en-US" sz="4000" dirty="0" smtClean="0"/>
              <a:t>In this method the student's or a group  of students are taken on round the whole library by one of the staff members.  While on tour readers are familiarized with the different sections, their working and the services offered by each section of the library.</a:t>
            </a:r>
            <a:endParaRPr lang="en-US" sz="4000" dirty="0"/>
          </a:p>
        </p:txBody>
      </p:sp>
      <p:sp>
        <p:nvSpPr>
          <p:cNvPr id="4" name="Title 3"/>
          <p:cNvSpPr>
            <a:spLocks noGrp="1"/>
          </p:cNvSpPr>
          <p:nvPr>
            <p:ph type="title"/>
          </p:nvPr>
        </p:nvSpPr>
        <p:spPr/>
        <p:txBody>
          <a:bodyPr/>
          <a:lstStyle/>
          <a:p>
            <a:r>
              <a:rPr lang="en-US" b="1" dirty="0" smtClean="0"/>
              <a:t>3.	</a:t>
            </a:r>
            <a:r>
              <a:rPr lang="en-US" b="1" u="sng" dirty="0" smtClean="0"/>
              <a:t>Library tour:</a:t>
            </a:r>
            <a:r>
              <a:rPr lang="en-US" b="1" dirty="0" smtClean="0"/>
              <a:t>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447800"/>
          </a:xfrm>
        </p:spPr>
        <p:txBody>
          <a:bodyPr/>
          <a:lstStyle/>
          <a:p>
            <a:r>
              <a:rPr lang="en-US" b="1" dirty="0" smtClean="0"/>
              <a:t>4.	</a:t>
            </a:r>
            <a:r>
              <a:rPr lang="en-US" b="1" u="sng" dirty="0" smtClean="0"/>
              <a:t>Orientation Week:</a:t>
            </a:r>
            <a:r>
              <a:rPr lang="en-US" b="1" dirty="0" smtClean="0"/>
              <a:t>	</a:t>
            </a:r>
            <a:endParaRPr lang="en-US" dirty="0"/>
          </a:p>
        </p:txBody>
      </p:sp>
      <p:sp>
        <p:nvSpPr>
          <p:cNvPr id="3" name="Content Placeholder 2"/>
          <p:cNvSpPr>
            <a:spLocks noGrp="1"/>
          </p:cNvSpPr>
          <p:nvPr>
            <p:ph idx="1"/>
          </p:nvPr>
        </p:nvSpPr>
        <p:spPr>
          <a:xfrm>
            <a:off x="533400" y="1752601"/>
            <a:ext cx="8229600" cy="5105400"/>
          </a:xfrm>
        </p:spPr>
        <p:txBody>
          <a:bodyPr>
            <a:noAutofit/>
          </a:bodyPr>
          <a:lstStyle/>
          <a:p>
            <a:pPr algn="just">
              <a:buNone/>
            </a:pPr>
            <a:r>
              <a:rPr lang="en-US" sz="3600" dirty="0" smtClean="0"/>
              <a:t>The most popular method of teaching the library use is "Freshmen's orientation week", during the period of this week readers are divided in groups of this week readers are divided in groups of 20 to 25.  At the beginning of week, they are given a leaflet of instructions an outline plan of library collections and a brief summary of classification scheme in Use. </a:t>
            </a:r>
            <a:endParaRPr lang="en-US" sz="3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5.	</a:t>
            </a:r>
            <a:r>
              <a:rPr lang="en-US" b="1" u="sng" dirty="0" smtClean="0"/>
              <a:t>Lecture method</a:t>
            </a:r>
            <a:r>
              <a:rPr lang="en-US" b="1"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914400"/>
            <a:ext cx="8229600" cy="5562600"/>
          </a:xfrm>
        </p:spPr>
        <p:txBody>
          <a:bodyPr>
            <a:noAutofit/>
          </a:bodyPr>
          <a:lstStyle/>
          <a:p>
            <a:pPr algn="just">
              <a:buNone/>
            </a:pPr>
            <a:r>
              <a:rPr lang="en-US" sz="4400" dirty="0" smtClean="0"/>
              <a:t>Lecture method is one of the traditional forms of education.  This is used for teaching large group of students.  This method is useful only in orientation work, but not suitable for bibliographic instructions. </a:t>
            </a:r>
            <a:endParaRPr lang="en-US" sz="4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6.	</a:t>
            </a:r>
            <a:r>
              <a:rPr lang="en-US" b="1" u="sng" dirty="0" smtClean="0"/>
              <a:t>Seminars, workshop etc</a:t>
            </a:r>
            <a:r>
              <a:rPr lang="en-US" u="sng" dirty="0" smtClean="0"/>
              <a:t>:	</a:t>
            </a:r>
            <a:br>
              <a:rPr lang="en-US" u="sng" dirty="0" smtClean="0"/>
            </a:br>
            <a:endParaRPr lang="en-US" u="sng" dirty="0"/>
          </a:p>
        </p:txBody>
      </p:sp>
      <p:sp>
        <p:nvSpPr>
          <p:cNvPr id="3" name="Content Placeholder 2"/>
          <p:cNvSpPr>
            <a:spLocks noGrp="1"/>
          </p:cNvSpPr>
          <p:nvPr>
            <p:ph idx="1"/>
          </p:nvPr>
        </p:nvSpPr>
        <p:spPr/>
        <p:txBody>
          <a:bodyPr/>
          <a:lstStyle/>
          <a:p>
            <a:pPr algn="just">
              <a:buNone/>
            </a:pPr>
            <a:r>
              <a:rPr lang="en-US" dirty="0" smtClean="0"/>
              <a:t>	</a:t>
            </a:r>
            <a:r>
              <a:rPr lang="en-US" sz="4800" dirty="0" smtClean="0">
                <a:solidFill>
                  <a:srgbClr val="0070C0"/>
                </a:solidFill>
              </a:rPr>
              <a:t>With the help of subject experts, seminars and workshop programs are arranged from time to time to train the readers to use the library in effective way.</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7.	</a:t>
            </a:r>
            <a:r>
              <a:rPr lang="en-US" b="1" u="sng" dirty="0" smtClean="0"/>
              <a:t>Computer assisted instruction:</a:t>
            </a:r>
            <a:r>
              <a:rPr lang="en-US" b="1"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5410200"/>
          </a:xfrm>
        </p:spPr>
        <p:txBody>
          <a:bodyPr>
            <a:noAutofit/>
          </a:bodyPr>
          <a:lstStyle/>
          <a:p>
            <a:pPr algn="just">
              <a:buNone/>
            </a:pPr>
            <a:r>
              <a:rPr lang="en-US" sz="4000" dirty="0" smtClean="0"/>
              <a:t>	Computer assisted instruction is very useful particularly for complex bibliographical tools.  Different search statements and analysis of Search results can be presented to make the user understand the implications of various techniques used in the system.</a:t>
            </a:r>
          </a:p>
          <a:p>
            <a:pPr algn="just">
              <a:buNone/>
            </a:pPr>
            <a:endParaRPr lang="en-US" sz="4000" dirty="0" smtClean="0"/>
          </a:p>
          <a:p>
            <a:pPr algn="just">
              <a:buNone/>
            </a:pPr>
            <a:endParaRPr lang="en-US" sz="4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8</a:t>
            </a:r>
            <a:r>
              <a:rPr lang="en-US" b="1" u="sng" dirty="0" smtClean="0"/>
              <a:t>.	Individual help at reference desk</a:t>
            </a:r>
            <a:r>
              <a:rPr lang="en-US" u="sng" dirty="0" smtClean="0"/>
              <a:t>: </a:t>
            </a:r>
            <a:br>
              <a:rPr lang="en-US" u="sng" dirty="0" smtClean="0"/>
            </a:br>
            <a:endParaRPr lang="en-US" u="sng" dirty="0"/>
          </a:p>
        </p:txBody>
      </p:sp>
      <p:sp>
        <p:nvSpPr>
          <p:cNvPr id="3" name="Content Placeholder 2"/>
          <p:cNvSpPr>
            <a:spLocks noGrp="1"/>
          </p:cNvSpPr>
          <p:nvPr>
            <p:ph idx="1"/>
          </p:nvPr>
        </p:nvSpPr>
        <p:spPr>
          <a:xfrm>
            <a:off x="457200" y="1219200"/>
            <a:ext cx="8229600" cy="5257800"/>
          </a:xfrm>
        </p:spPr>
        <p:txBody>
          <a:bodyPr/>
          <a:lstStyle/>
          <a:p>
            <a:pPr algn="just">
              <a:buNone/>
            </a:pPr>
            <a:r>
              <a:rPr lang="en-US" sz="3600" dirty="0" smtClean="0"/>
              <a:t>In many cases, reference desk may be an ideal place for point-of- need type of instruction.  A user can be provided instructions on use of specific sources when needed in the context of a particular assignment.   This  type of instruction is frequently provided in academic libraries.</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algn="just">
              <a:buNone/>
            </a:pPr>
            <a:r>
              <a:rPr lang="en-US" sz="4400" dirty="0" smtClean="0"/>
              <a:t>The library becomes a workshop in which faculty, students and librarian work together.  In this way, instruction in library use is a fully integrated part of the syllabus".</a:t>
            </a:r>
          </a:p>
          <a:p>
            <a:pPr algn="just">
              <a:buNone/>
            </a:pPr>
            <a:endParaRPr lang="en-US" sz="4400"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Definitions: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algn="just">
              <a:buNone/>
            </a:pPr>
            <a:r>
              <a:rPr lang="en-US" sz="6000" dirty="0" smtClean="0">
                <a:solidFill>
                  <a:srgbClr val="FFFF00"/>
                </a:solidFill>
              </a:rPr>
              <a:t>According to Mews user education is  "instruction given to the readers to help them to make the best use of the library".</a:t>
            </a:r>
          </a:p>
          <a:p>
            <a:pPr>
              <a:buNone/>
            </a:pP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629400"/>
          </a:xfrm>
        </p:spPr>
        <p:txBody>
          <a:bodyPr>
            <a:noAutofit/>
          </a:bodyPr>
          <a:lstStyle/>
          <a:p>
            <a:pPr algn="just">
              <a:buNone/>
            </a:pPr>
            <a:r>
              <a:rPr lang="en-US" sz="5400" dirty="0" smtClean="0">
                <a:solidFill>
                  <a:srgbClr val="FF0000"/>
                </a:solidFill>
                <a:latin typeface="Arial Narrow" pitchFamily="34" charset="0"/>
              </a:rPr>
              <a:t>Harrods Librarian glossary defines user education as "a </a:t>
            </a:r>
            <a:r>
              <a:rPr lang="en-US" sz="5400" dirty="0" err="1" smtClean="0">
                <a:solidFill>
                  <a:srgbClr val="FF0000"/>
                </a:solidFill>
                <a:latin typeface="Arial Narrow" pitchFamily="34" charset="0"/>
              </a:rPr>
              <a:t>programme</a:t>
            </a:r>
            <a:r>
              <a:rPr lang="en-US" sz="5400" dirty="0" smtClean="0">
                <a:solidFill>
                  <a:srgbClr val="FF0000"/>
                </a:solidFill>
                <a:latin typeface="Arial Narrow" pitchFamily="34" charset="0"/>
              </a:rPr>
              <a:t> of information provided by libraries to users to enable them to make more efficient independent use of the library's stock and service</a:t>
            </a:r>
            <a:r>
              <a:rPr lang="en-US" sz="4000" dirty="0" smtClean="0">
                <a:solidFill>
                  <a:srgbClr val="FF0000"/>
                </a:solidFill>
                <a:latin typeface="Arial Narrow" pitchFamily="34" charset="0"/>
              </a:rPr>
              <a:t>".</a:t>
            </a:r>
          </a:p>
          <a:p>
            <a:pPr algn="just"/>
            <a:endParaRPr lang="en-US" sz="4000" dirty="0">
              <a:solidFill>
                <a:srgbClr val="FF0000"/>
              </a:solidFill>
              <a:latin typeface="Arial Narrow"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Needs: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algn="just">
              <a:buNone/>
            </a:pPr>
            <a:r>
              <a:rPr lang="en-US" sz="6500" dirty="0" smtClean="0"/>
              <a:t>1. With information explosion the production of various types of documents both conventional and non-conventional have been increasing.  As a result the user is unable to find out the required information effectively.</a:t>
            </a:r>
          </a:p>
          <a:p>
            <a:pPr algn="just">
              <a:buNone/>
            </a:pPr>
            <a:endParaRPr lang="en-US" sz="6500" dirty="0" smtClean="0"/>
          </a:p>
          <a:p>
            <a:pPr algn="just"/>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a:bodyPr>
          <a:lstStyle/>
          <a:p>
            <a:pPr algn="just">
              <a:buNone/>
            </a:pPr>
            <a:r>
              <a:rPr lang="en-US" sz="4800" dirty="0" smtClean="0"/>
              <a:t>2. Application of electronic machines in libraries necessitates user education.</a:t>
            </a:r>
          </a:p>
          <a:p>
            <a:pPr algn="just">
              <a:buNone/>
            </a:pPr>
            <a:r>
              <a:rPr lang="en-US" sz="4800" dirty="0" smtClean="0"/>
              <a:t>3. Both education and research topics are becoming complex and interdisciplinary in nature which necessitates user education.</a:t>
            </a:r>
            <a:endParaRPr lang="en-US" sz="4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92500" lnSpcReduction="10000"/>
          </a:bodyPr>
          <a:lstStyle/>
          <a:p>
            <a:pPr algn="just">
              <a:buNone/>
            </a:pPr>
            <a:r>
              <a:rPr lang="en-US" sz="5400" dirty="0" smtClean="0"/>
              <a:t>4. Library surveys reveals many unsatisfied users.</a:t>
            </a:r>
          </a:p>
          <a:p>
            <a:pPr algn="just">
              <a:buNone/>
            </a:pPr>
            <a:r>
              <a:rPr lang="en-US" sz="5400" dirty="0" smtClean="0"/>
              <a:t>5. In all educational institutions, students must be able to find, acquire and use all kinds of educational materials.</a:t>
            </a:r>
          </a:p>
          <a:p>
            <a:pPr algn="just">
              <a:buNone/>
            </a:pPr>
            <a:r>
              <a:rPr lang="en-US" sz="5400" dirty="0" smtClean="0"/>
              <a:t> </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0"/>
            <a:ext cx="4191000" cy="1524000"/>
          </a:xfrm>
        </p:spPr>
        <p:txBody>
          <a:bodyPr>
            <a:noAutofit/>
          </a:bodyPr>
          <a:lstStyle/>
          <a:p>
            <a:r>
              <a:rPr lang="en-US" sz="4800" b="1" dirty="0" smtClean="0"/>
              <a:t>Objectives:-</a:t>
            </a:r>
            <a:r>
              <a:rPr lang="en-US" sz="4800" dirty="0" smtClean="0"/>
              <a:t/>
            </a:r>
            <a:br>
              <a:rPr lang="en-US" sz="4800" dirty="0" smtClean="0"/>
            </a:br>
            <a:endParaRPr lang="en-US" sz="4800" dirty="0"/>
          </a:p>
        </p:txBody>
      </p:sp>
      <p:sp>
        <p:nvSpPr>
          <p:cNvPr id="3" name="Content Placeholder 2"/>
          <p:cNvSpPr>
            <a:spLocks noGrp="1"/>
          </p:cNvSpPr>
          <p:nvPr>
            <p:ph idx="1"/>
          </p:nvPr>
        </p:nvSpPr>
        <p:spPr>
          <a:xfrm>
            <a:off x="533400" y="1066800"/>
            <a:ext cx="8153400" cy="5410200"/>
          </a:xfrm>
        </p:spPr>
        <p:txBody>
          <a:bodyPr>
            <a:normAutofit lnSpcReduction="10000"/>
          </a:bodyPr>
          <a:lstStyle/>
          <a:p>
            <a:pPr>
              <a:buNone/>
            </a:pPr>
            <a:endParaRPr lang="en-US" dirty="0" smtClean="0"/>
          </a:p>
          <a:p>
            <a:pPr>
              <a:buNone/>
            </a:pPr>
            <a:endParaRPr lang="en-US" dirty="0" smtClean="0"/>
          </a:p>
          <a:p>
            <a:pPr algn="just">
              <a:buNone/>
            </a:pPr>
            <a:r>
              <a:rPr lang="en-US" dirty="0" smtClean="0"/>
              <a:t>1</a:t>
            </a:r>
            <a:r>
              <a:rPr lang="en-US" sz="4800" dirty="0" smtClean="0"/>
              <a:t>.	To create an awareness and understandings of library, information sources and services.</a:t>
            </a:r>
          </a:p>
          <a:p>
            <a:pPr algn="just">
              <a:buNone/>
            </a:pPr>
            <a:r>
              <a:rPr lang="en-US" sz="4800" dirty="0" smtClean="0"/>
              <a:t>2.	Training in the use the library materials and services.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fontScale="85000" lnSpcReduction="20000"/>
          </a:bodyPr>
          <a:lstStyle/>
          <a:p>
            <a:pPr marL="514350" indent="-514350" algn="just">
              <a:buAutoNum type="arabicPeriod" startAt="3"/>
            </a:pPr>
            <a:r>
              <a:rPr lang="en-US" sz="4800" dirty="0" smtClean="0"/>
              <a:t>To increase the reading habits of users .</a:t>
            </a:r>
          </a:p>
          <a:p>
            <a:pPr algn="just">
              <a:buNone/>
            </a:pPr>
            <a:r>
              <a:rPr lang="en-US" sz="4800" dirty="0" smtClean="0"/>
              <a:t>4. To give a complete and comprehensive picture of the universe of knowledge.</a:t>
            </a:r>
          </a:p>
          <a:p>
            <a:pPr algn="just">
              <a:buNone/>
            </a:pPr>
            <a:r>
              <a:rPr lang="en-US" sz="4800" dirty="0" smtClean="0"/>
              <a:t>5.  To bring reading materials, users and the faculty together and create conditions which encourage reading for pleasure, self discovery personal growth, sharpening intellectual curiosity and research </a:t>
            </a:r>
          </a:p>
          <a:p>
            <a:pPr marL="514350" indent="-514350">
              <a:buAutoNum type="arabicPeriod" startAt="3"/>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602162"/>
          </a:xfrm>
        </p:spPr>
        <p:txBody>
          <a:bodyPr>
            <a:normAutofit/>
          </a:bodyPr>
          <a:lstStyle/>
          <a:p>
            <a:r>
              <a:rPr lang="en-US" sz="6000" b="1" dirty="0" smtClean="0"/>
              <a:t>Methods of User Education</a:t>
            </a:r>
            <a:endParaRPr lang="en-US" sz="6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TotalTime>
  <Words>420</Words>
  <Application>Microsoft Office PowerPoint</Application>
  <PresentationFormat>On-screen Show (4:3)</PresentationFormat>
  <Paragraphs>41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USER EDUCATION   </vt:lpstr>
      <vt:lpstr>Definitions: </vt:lpstr>
      <vt:lpstr>Slide 3</vt:lpstr>
      <vt:lpstr>Needs: </vt:lpstr>
      <vt:lpstr>Slide 5</vt:lpstr>
      <vt:lpstr>Slide 6</vt:lpstr>
      <vt:lpstr>Objectives:- </vt:lpstr>
      <vt:lpstr>Slide 8</vt:lpstr>
      <vt:lpstr>Methods of User Education</vt:lpstr>
      <vt:lpstr>Slide 10</vt:lpstr>
      <vt:lpstr>Slide 11</vt:lpstr>
      <vt:lpstr>3. Library tour: </vt:lpstr>
      <vt:lpstr>4. Orientation Week: </vt:lpstr>
      <vt:lpstr>5. Lecture method:  </vt:lpstr>
      <vt:lpstr>6. Seminars, workshop etc:  </vt:lpstr>
      <vt:lpstr> 7. Computer assisted instruction:  </vt:lpstr>
      <vt:lpstr>8. Individual help at reference desk:  </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 EDUCATION   </dc:title>
  <dc:creator/>
  <cp:lastModifiedBy>acer</cp:lastModifiedBy>
  <cp:revision>18</cp:revision>
  <dcterms:created xsi:type="dcterms:W3CDTF">2006-08-16T00:00:00Z</dcterms:created>
  <dcterms:modified xsi:type="dcterms:W3CDTF">2011-10-09T16:27:19Z</dcterms:modified>
</cp:coreProperties>
</file>