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60" r:id="rId6"/>
    <p:sldId id="273" r:id="rId7"/>
    <p:sldId id="274" r:id="rId8"/>
    <p:sldId id="258" r:id="rId9"/>
    <p:sldId id="270" r:id="rId10"/>
    <p:sldId id="263" r:id="rId11"/>
    <p:sldId id="264" r:id="rId12"/>
    <p:sldId id="259" r:id="rId13"/>
    <p:sldId id="261" r:id="rId14"/>
    <p:sldId id="265" r:id="rId15"/>
    <p:sldId id="266" r:id="rId16"/>
    <p:sldId id="267" r:id="rId17"/>
    <p:sldId id="268" r:id="rId18"/>
    <p:sldId id="269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81FD7-4231-4154-9C90-8869FBB3847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0A06B55-B9B8-428A-9EB5-978F98E4831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b="1" dirty="0" smtClean="0">
              <a:solidFill>
                <a:srgbClr val="FF0000"/>
              </a:solidFill>
            </a:rPr>
            <a:t>ANTECEDENTS</a:t>
          </a:r>
        </a:p>
        <a:p>
          <a:r>
            <a:rPr lang="en-IN" sz="1800" b="1" dirty="0" smtClean="0">
              <a:solidFill>
                <a:srgbClr val="FF0000"/>
              </a:solidFill>
            </a:rPr>
            <a:t>(causes, reasons, </a:t>
          </a:r>
          <a:r>
            <a:rPr lang="en-IN" sz="1800" b="1" dirty="0" err="1" smtClean="0">
              <a:solidFill>
                <a:srgbClr val="FF0000"/>
              </a:solidFill>
            </a:rPr>
            <a:t>actions,steps</a:t>
          </a:r>
          <a:r>
            <a:rPr lang="en-IN" sz="1800" b="1" dirty="0" smtClean="0">
              <a:solidFill>
                <a:srgbClr val="FF0000"/>
              </a:solidFill>
            </a:rPr>
            <a:t>, events)</a:t>
          </a:r>
          <a:endParaRPr lang="en-US" sz="1800" b="1" dirty="0">
            <a:solidFill>
              <a:srgbClr val="FF0000"/>
            </a:solidFill>
          </a:endParaRPr>
        </a:p>
      </dgm:t>
    </dgm:pt>
    <dgm:pt modelId="{8DA08479-6A67-4B67-8CEC-7CC35A0DC0F4}" type="parTrans" cxnId="{3C290ECE-CEE6-40C2-AD87-863CFAB75C05}">
      <dgm:prSet/>
      <dgm:spPr/>
      <dgm:t>
        <a:bodyPr/>
        <a:lstStyle/>
        <a:p>
          <a:endParaRPr lang="en-US"/>
        </a:p>
      </dgm:t>
    </dgm:pt>
    <dgm:pt modelId="{79CF2171-949B-4471-B561-9CFCCB8CF4FA}" type="sibTrans" cxnId="{3C290ECE-CEE6-40C2-AD87-863CFAB75C05}">
      <dgm:prSet/>
      <dgm:spPr/>
      <dgm:t>
        <a:bodyPr/>
        <a:lstStyle/>
        <a:p>
          <a:endParaRPr lang="en-US"/>
        </a:p>
      </dgm:t>
    </dgm:pt>
    <dgm:pt modelId="{2B5BC652-F78E-4775-9C27-91877233CD5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000" b="1" dirty="0" smtClean="0">
              <a:solidFill>
                <a:srgbClr val="FF0000"/>
              </a:solidFill>
            </a:rPr>
            <a:t>EXPLANATION</a:t>
          </a:r>
          <a:endParaRPr lang="en-US" sz="2000" b="1" dirty="0">
            <a:solidFill>
              <a:srgbClr val="FF0000"/>
            </a:solidFill>
          </a:endParaRPr>
        </a:p>
      </dgm:t>
    </dgm:pt>
    <dgm:pt modelId="{E6ABE83C-1914-4774-AF4D-567F5B53C547}" type="parTrans" cxnId="{A98F323B-B5ED-4A06-B0C6-53ABA658A526}">
      <dgm:prSet/>
      <dgm:spPr/>
      <dgm:t>
        <a:bodyPr/>
        <a:lstStyle/>
        <a:p>
          <a:endParaRPr lang="en-US"/>
        </a:p>
      </dgm:t>
    </dgm:pt>
    <dgm:pt modelId="{9EB4C91C-F0C9-44AC-95AA-472F91521B66}" type="sibTrans" cxnId="{A98F323B-B5ED-4A06-B0C6-53ABA658A526}">
      <dgm:prSet/>
      <dgm:spPr/>
      <dgm:t>
        <a:bodyPr/>
        <a:lstStyle/>
        <a:p>
          <a:endParaRPr lang="en-US"/>
        </a:p>
      </dgm:t>
    </dgm:pt>
    <dgm:pt modelId="{3CC289CE-2887-417E-83A1-EFE9A106663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 smtClean="0">
              <a:solidFill>
                <a:srgbClr val="FF0000"/>
              </a:solidFill>
            </a:rPr>
            <a:t>CONSEQUENT</a:t>
          </a:r>
        </a:p>
        <a:p>
          <a:r>
            <a:rPr lang="en-IN" b="1" dirty="0" smtClean="0">
              <a:solidFill>
                <a:srgbClr val="FF0000"/>
              </a:solidFill>
            </a:rPr>
            <a:t>(Phenomenon, action, result, event condition)</a:t>
          </a:r>
          <a:endParaRPr lang="en-US" b="1" dirty="0">
            <a:solidFill>
              <a:srgbClr val="FF0000"/>
            </a:solidFill>
          </a:endParaRPr>
        </a:p>
      </dgm:t>
    </dgm:pt>
    <dgm:pt modelId="{41C6623C-05FE-4B22-928A-AC2B2A73F315}" type="parTrans" cxnId="{04ADE186-AD2A-4F6D-BA5F-F89757D7EE96}">
      <dgm:prSet/>
      <dgm:spPr/>
      <dgm:t>
        <a:bodyPr/>
        <a:lstStyle/>
        <a:p>
          <a:endParaRPr lang="en-US"/>
        </a:p>
      </dgm:t>
    </dgm:pt>
    <dgm:pt modelId="{CA7128DF-041E-4EF1-8F3C-4545ED7EDC98}" type="sibTrans" cxnId="{04ADE186-AD2A-4F6D-BA5F-F89757D7EE96}">
      <dgm:prSet/>
      <dgm:spPr/>
      <dgm:t>
        <a:bodyPr/>
        <a:lstStyle/>
        <a:p>
          <a:endParaRPr lang="en-US"/>
        </a:p>
      </dgm:t>
    </dgm:pt>
    <dgm:pt modelId="{6B47CA8A-D6D4-4F36-BDE7-7ADF6AE4C1ED}" type="pres">
      <dgm:prSet presAssocID="{B1781FD7-4231-4154-9C90-8869FBB3847E}" presName="Name0" presStyleCnt="0">
        <dgm:presLayoutVars>
          <dgm:dir/>
          <dgm:animLvl val="lvl"/>
          <dgm:resizeHandles val="exact"/>
        </dgm:presLayoutVars>
      </dgm:prSet>
      <dgm:spPr/>
    </dgm:pt>
    <dgm:pt modelId="{65EF5F78-2805-4438-BF66-E22BD565FA3B}" type="pres">
      <dgm:prSet presAssocID="{E0A06B55-B9B8-428A-9EB5-978F98E4831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5EC9F-264C-424E-9C15-0FE0C99A6DF5}" type="pres">
      <dgm:prSet presAssocID="{79CF2171-949B-4471-B561-9CFCCB8CF4FA}" presName="parTxOnlySpace" presStyleCnt="0"/>
      <dgm:spPr/>
    </dgm:pt>
    <dgm:pt modelId="{C7FCC486-53F7-44B5-BA3D-EDCB4D666473}" type="pres">
      <dgm:prSet presAssocID="{2B5BC652-F78E-4775-9C27-91877233CD5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0CAB9-C070-4E96-B5A7-7C836EF2BCC1}" type="pres">
      <dgm:prSet presAssocID="{9EB4C91C-F0C9-44AC-95AA-472F91521B66}" presName="parTxOnlySpace" presStyleCnt="0"/>
      <dgm:spPr/>
    </dgm:pt>
    <dgm:pt modelId="{0F9D9986-976B-492B-802E-9E6C952B799F}" type="pres">
      <dgm:prSet presAssocID="{3CC289CE-2887-417E-83A1-EFE9A106663D}" presName="parTxOnly" presStyleLbl="node1" presStyleIdx="2" presStyleCnt="3" custScaleY="105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90ECE-CEE6-40C2-AD87-863CFAB75C05}" srcId="{B1781FD7-4231-4154-9C90-8869FBB3847E}" destId="{E0A06B55-B9B8-428A-9EB5-978F98E48314}" srcOrd="0" destOrd="0" parTransId="{8DA08479-6A67-4B67-8CEC-7CC35A0DC0F4}" sibTransId="{79CF2171-949B-4471-B561-9CFCCB8CF4FA}"/>
    <dgm:cxn modelId="{A98F323B-B5ED-4A06-B0C6-53ABA658A526}" srcId="{B1781FD7-4231-4154-9C90-8869FBB3847E}" destId="{2B5BC652-F78E-4775-9C27-91877233CD56}" srcOrd="1" destOrd="0" parTransId="{E6ABE83C-1914-4774-AF4D-567F5B53C547}" sibTransId="{9EB4C91C-F0C9-44AC-95AA-472F91521B66}"/>
    <dgm:cxn modelId="{04ADE186-AD2A-4F6D-BA5F-F89757D7EE96}" srcId="{B1781FD7-4231-4154-9C90-8869FBB3847E}" destId="{3CC289CE-2887-417E-83A1-EFE9A106663D}" srcOrd="2" destOrd="0" parTransId="{41C6623C-05FE-4B22-928A-AC2B2A73F315}" sibTransId="{CA7128DF-041E-4EF1-8F3C-4545ED7EDC98}"/>
    <dgm:cxn modelId="{09598E54-8DC9-4964-BD53-446107E2602C}" type="presOf" srcId="{E0A06B55-B9B8-428A-9EB5-978F98E48314}" destId="{65EF5F78-2805-4438-BF66-E22BD565FA3B}" srcOrd="0" destOrd="0" presId="urn:microsoft.com/office/officeart/2005/8/layout/chevron1"/>
    <dgm:cxn modelId="{0E84391A-5835-4AE7-A9EB-5B9D63CAD3BC}" type="presOf" srcId="{2B5BC652-F78E-4775-9C27-91877233CD56}" destId="{C7FCC486-53F7-44B5-BA3D-EDCB4D666473}" srcOrd="0" destOrd="0" presId="urn:microsoft.com/office/officeart/2005/8/layout/chevron1"/>
    <dgm:cxn modelId="{82C0F783-770D-4B86-87DE-716464A3DC1A}" type="presOf" srcId="{3CC289CE-2887-417E-83A1-EFE9A106663D}" destId="{0F9D9986-976B-492B-802E-9E6C952B799F}" srcOrd="0" destOrd="0" presId="urn:microsoft.com/office/officeart/2005/8/layout/chevron1"/>
    <dgm:cxn modelId="{867FBD33-7856-4ED2-B463-4CBAB0BC8F79}" type="presOf" srcId="{B1781FD7-4231-4154-9C90-8869FBB3847E}" destId="{6B47CA8A-D6D4-4F36-BDE7-7ADF6AE4C1ED}" srcOrd="0" destOrd="0" presId="urn:microsoft.com/office/officeart/2005/8/layout/chevron1"/>
    <dgm:cxn modelId="{A4D504E8-BC2D-48C6-969F-11CF7455A18E}" type="presParOf" srcId="{6B47CA8A-D6D4-4F36-BDE7-7ADF6AE4C1ED}" destId="{65EF5F78-2805-4438-BF66-E22BD565FA3B}" srcOrd="0" destOrd="0" presId="urn:microsoft.com/office/officeart/2005/8/layout/chevron1"/>
    <dgm:cxn modelId="{3FDBC763-B7D1-4D30-9E86-DE26F38C9622}" type="presParOf" srcId="{6B47CA8A-D6D4-4F36-BDE7-7ADF6AE4C1ED}" destId="{B765EC9F-264C-424E-9C15-0FE0C99A6DF5}" srcOrd="1" destOrd="0" presId="urn:microsoft.com/office/officeart/2005/8/layout/chevron1"/>
    <dgm:cxn modelId="{0A4CD31F-3AC9-4FB4-A5F6-0FC6DCAB8A4E}" type="presParOf" srcId="{6B47CA8A-D6D4-4F36-BDE7-7ADF6AE4C1ED}" destId="{C7FCC486-53F7-44B5-BA3D-EDCB4D666473}" srcOrd="2" destOrd="0" presId="urn:microsoft.com/office/officeart/2005/8/layout/chevron1"/>
    <dgm:cxn modelId="{A477B326-4967-4197-B847-237664B27E80}" type="presParOf" srcId="{6B47CA8A-D6D4-4F36-BDE7-7ADF6AE4C1ED}" destId="{44C0CAB9-C070-4E96-B5A7-7C836EF2BCC1}" srcOrd="3" destOrd="0" presId="urn:microsoft.com/office/officeart/2005/8/layout/chevron1"/>
    <dgm:cxn modelId="{F5D2CD8C-31AC-4F56-99F7-B5F3190F4031}" type="presParOf" srcId="{6B47CA8A-D6D4-4F36-BDE7-7ADF6AE4C1ED}" destId="{0F9D9986-976B-492B-802E-9E6C952B799F}" srcOrd="4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8088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2243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3513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8751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8338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2105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2538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4099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9130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862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429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C998-8D08-48AC-BA08-39921FD93B5F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ACBB-0AEC-4A7D-ADE6-9A2C71AF7B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81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RINITY\Downloads\neonbrand-zFSo6bnZJTw-unsplash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  <a:t>Micro teaching</a:t>
            </a:r>
            <a:b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  <a:t>SKILL </a:t>
            </a:r>
            <a: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  <a:t>OF EXPLANATION </a:t>
            </a:r>
            <a:endParaRPr lang="en-IN" sz="48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6429388" y="5229211"/>
            <a:ext cx="2714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Dr. DEEPA R.P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Assistant Professor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N.V.K.S.D.College</a:t>
            </a:r>
            <a:r>
              <a:rPr lang="en-US" sz="20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of Education, </a:t>
            </a:r>
            <a:r>
              <a:rPr lang="en-US" sz="2000" b="1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Attoor</a:t>
            </a:r>
            <a:r>
              <a:rPr lang="en-US" sz="20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sz="2000" b="1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84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Ways of explanation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 descr="red apple fruit on four pyle book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9552" y="1340768"/>
            <a:ext cx="66247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The interpretative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The descriptive 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The reason giving </a:t>
            </a:r>
            <a:endParaRPr lang="en-IN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26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explanation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Analogues </a:t>
            </a:r>
          </a:p>
          <a:p>
            <a:r>
              <a:rPr lang="en-US" dirty="0" smtClean="0"/>
              <a:t>Examples </a:t>
            </a:r>
          </a:p>
          <a:p>
            <a:r>
              <a:rPr lang="en-US" dirty="0" smtClean="0"/>
              <a:t>Real objects </a:t>
            </a:r>
          </a:p>
          <a:p>
            <a:r>
              <a:rPr lang="en-US" dirty="0" smtClean="0"/>
              <a:t>Teaching aids </a:t>
            </a:r>
          </a:p>
          <a:p>
            <a:r>
              <a:rPr lang="en-US" dirty="0"/>
              <a:t> </a:t>
            </a:r>
            <a:r>
              <a:rPr lang="en-US" dirty="0" smtClean="0"/>
              <a:t>Day to day events </a:t>
            </a:r>
          </a:p>
          <a:p>
            <a:r>
              <a:rPr lang="en-US" dirty="0" smtClean="0"/>
              <a:t>Current affairs </a:t>
            </a:r>
          </a:p>
          <a:p>
            <a:r>
              <a:rPr lang="en-US" dirty="0" smtClean="0"/>
              <a:t>Past experiences </a:t>
            </a:r>
          </a:p>
          <a:p>
            <a:r>
              <a:rPr lang="en-US" dirty="0" smtClean="0"/>
              <a:t>Anecdotes </a:t>
            </a:r>
            <a:endParaRPr lang="en-IN" dirty="0"/>
          </a:p>
        </p:txBody>
      </p:sp>
      <p:pic>
        <p:nvPicPr>
          <p:cNvPr id="4" name="Picture 3" descr="woman standing in front of childre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39248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5328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736726" cy="48139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IN" dirty="0"/>
          </a:p>
        </p:txBody>
      </p:sp>
      <p:pic>
        <p:nvPicPr>
          <p:cNvPr id="4" name="Picture 3" descr="shallow focus photography of book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347864" y="1268759"/>
            <a:ext cx="55446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FFC000"/>
                </a:solidFill>
              </a:rPr>
              <a:t>Use of beginning statement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FFC000"/>
                </a:solidFill>
              </a:rPr>
              <a:t>Use of explaining links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FFC000"/>
                </a:solidFill>
              </a:rPr>
              <a:t>Planned repetition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FFC000"/>
                </a:solidFill>
              </a:rPr>
              <a:t>Use  of stimulating questions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FFC000"/>
                </a:solidFill>
              </a:rPr>
              <a:t>Covering essential points 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FFC000"/>
                </a:solidFill>
              </a:rPr>
              <a:t>Use of concluding statements</a:t>
            </a:r>
            <a:endParaRPr lang="en-IN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21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Use of beginning statement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Statements are used to make the listener alert</a:t>
            </a:r>
          </a:p>
          <a:p>
            <a:r>
              <a:rPr lang="en-US" dirty="0" smtClean="0"/>
              <a:t>Mental readiness</a:t>
            </a:r>
          </a:p>
          <a:p>
            <a:r>
              <a:rPr lang="en-US" dirty="0" smtClean="0"/>
              <a:t>Gain attention </a:t>
            </a:r>
          </a:p>
          <a:p>
            <a:r>
              <a:rPr lang="en-US" dirty="0" smtClean="0"/>
              <a:t>Give cues for the explanation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Today we shall discuss</a:t>
            </a:r>
          </a:p>
          <a:p>
            <a:pPr lvl="1"/>
            <a:r>
              <a:rPr lang="en-US" dirty="0" smtClean="0"/>
              <a:t>Let us discuss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7296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Use of explaining links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</a:rPr>
              <a:t>some words or phrases are used as links </a:t>
            </a:r>
          </a:p>
          <a:p>
            <a:r>
              <a:rPr lang="en-IN" dirty="0" smtClean="0"/>
              <a:t>To make his explanation coherent </a:t>
            </a:r>
          </a:p>
          <a:p>
            <a:r>
              <a:rPr lang="en-IN" dirty="0" smtClean="0"/>
              <a:t>To connect the statements </a:t>
            </a:r>
          </a:p>
          <a:p>
            <a:r>
              <a:rPr lang="en-IN" dirty="0" smtClean="0"/>
              <a:t>To make explanation in progress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But , therefore, hence, before, since, in order to </a:t>
            </a:r>
          </a:p>
          <a:p>
            <a:pPr marL="0" indent="0">
              <a:buNone/>
            </a:pPr>
            <a:r>
              <a:rPr lang="en-US" dirty="0" smtClean="0"/>
              <a:t>Such that , why, because, so that , such, if , that is why, thus, hereafter, as a result of , eventually, obviously, indeed, in fact,  moreover, further,  subsequently,  on the other hand, so as to   </a:t>
            </a:r>
            <a:endParaRPr lang="en-IN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0333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  <a:solidFill>
            <a:schemeClr val="accent2"/>
          </a:solidFill>
        </p:spPr>
        <p:txBody>
          <a:bodyPr/>
          <a:lstStyle/>
          <a:p>
            <a:r>
              <a:rPr lang="en-IN" dirty="0" smtClean="0"/>
              <a:t>Planned repetition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 descr="pile of color pencil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8793"/>
            <a:ext cx="8424936" cy="493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71800" y="2053239"/>
            <a:ext cx="6048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Deliberately repeating the main points to remember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Maintain the attention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 to clear understanding  </a:t>
            </a:r>
            <a:endParaRPr lang="en-IN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63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IN" dirty="0" smtClean="0"/>
              <a:t>Use  of stimulating 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pic>
        <p:nvPicPr>
          <p:cNvPr id="4" name="Picture 3" descr="text blocks spelling the word lear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68952" cy="54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5536" y="1556792"/>
            <a:ext cx="8424936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to judge the effectiveness of  explanation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To test the understanding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To get feedback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 how far  to make clarity in explanation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To check the relevancy of the explanation </a:t>
            </a:r>
          </a:p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51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8998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Covering Essential points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 descr="brown book beside MacBook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843"/>
            <a:ext cx="8640961" cy="5430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99792" y="1166843"/>
            <a:ext cx="6192688" cy="550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</a:rPr>
              <a:t>The complete explanation should cover all essential points such as attributes, interrelated concepts, facts, examples, principles, generalization,  </a:t>
            </a:r>
            <a:r>
              <a:rPr lang="en-US" sz="3400" b="1" dirty="0" smtClean="0">
                <a:solidFill>
                  <a:schemeClr val="bg1"/>
                </a:solidFill>
              </a:rPr>
              <a:t>definitions </a:t>
            </a:r>
            <a:r>
              <a:rPr lang="en-US" sz="3400" b="1" dirty="0" err="1" smtClean="0">
                <a:solidFill>
                  <a:schemeClr val="bg1"/>
                </a:solidFill>
              </a:rPr>
              <a:t>etc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>
                <a:solidFill>
                  <a:schemeClr val="bg1"/>
                </a:solidFill>
              </a:rPr>
              <a:t>etc.   </a:t>
            </a:r>
            <a:endParaRPr lang="en-IN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58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Use of </a:t>
            </a:r>
            <a:r>
              <a:rPr lang="en-US" smtClean="0"/>
              <a:t>concluding statement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</a:p>
          <a:p>
            <a:endParaRPr lang="en-IN" dirty="0"/>
          </a:p>
        </p:txBody>
      </p:sp>
      <p:pic>
        <p:nvPicPr>
          <p:cNvPr id="4" name="Picture 3" descr="two gray pencils on yellow surface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9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95737" y="1413164"/>
            <a:ext cx="6480719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to </a:t>
            </a:r>
            <a:r>
              <a:rPr lang="en-US" sz="3600" dirty="0" err="1" smtClean="0">
                <a:solidFill>
                  <a:prstClr val="black"/>
                </a:solidFill>
              </a:rPr>
              <a:t>summarise</a:t>
            </a:r>
            <a:r>
              <a:rPr lang="en-US" sz="3600" dirty="0" smtClean="0">
                <a:solidFill>
                  <a:prstClr val="black"/>
                </a:solidFill>
              </a:rPr>
              <a:t> the  explanation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to conclude the explanation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 to give  a consolidated picture of explained.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err="1" smtClean="0">
                <a:solidFill>
                  <a:prstClr val="black"/>
                </a:solidFill>
              </a:rPr>
              <a:t>Eg</a:t>
            </a:r>
            <a:r>
              <a:rPr lang="en-US" sz="3600" dirty="0">
                <a:solidFill>
                  <a:prstClr val="black"/>
                </a:solidFill>
              </a:rPr>
              <a:t>. This type is called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This process is called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5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en-US" sz="1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buNone/>
            </a:pP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THANK YOU 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57187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Narrating/telling  some idea or phenomenon by going deep into the matter with appropriate examples logically organising the ideas, using certain nonverbal gestures and cues etc.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pic>
        <p:nvPicPr>
          <p:cNvPr id="4" name="Content Placeholder 3" descr="MICRO TEACHING IN MATHEMATICS: MODULE 2 - SKILL OF EXPLANATION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969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the essence of instruction</a:t>
            </a:r>
          </a:p>
          <a:p>
            <a:r>
              <a:rPr lang="en-IN" dirty="0" smtClean="0"/>
              <a:t>For  clear understanding  the ideas  the teacher use the skill of explanation </a:t>
            </a:r>
            <a:endParaRPr lang="en-US" dirty="0"/>
          </a:p>
        </p:txBody>
      </p:sp>
      <p:pic>
        <p:nvPicPr>
          <p:cNvPr id="4" name="Picture 3" descr="9 Significant Types of Micro Teaching - Sanjeev Datta Personality Schoo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357562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explanation?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/>
          <a:lstStyle/>
          <a:p>
            <a:r>
              <a:rPr lang="en-IN" dirty="0" smtClean="0"/>
              <a:t>An activity to bring about an understanding in someone about a concept principle etc.</a:t>
            </a:r>
          </a:p>
          <a:p>
            <a:r>
              <a:rPr lang="en-IN" dirty="0" err="1" smtClean="0"/>
              <a:t>ie</a:t>
            </a:r>
            <a:r>
              <a:rPr lang="en-IN" dirty="0" smtClean="0"/>
              <a:t>  it is an activity to fill up a gap in someone’s understanding.</a:t>
            </a:r>
          </a:p>
          <a:p>
            <a:r>
              <a:rPr lang="en-US" dirty="0" smtClean="0"/>
              <a:t>The use  of interrelated statements related to the facts, concepts, phenomenon or principles  in order to develop understanding among the pupils about the content of study.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756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IN" sz="11200" b="1" dirty="0" smtClean="0"/>
              <a:t>It is the ability to use one's knowledge effectively to  make understandable and to give the relationships between the  fact or concepts. </a:t>
            </a:r>
          </a:p>
          <a:p>
            <a:pPr algn="just">
              <a:lnSpc>
                <a:spcPct val="170000"/>
              </a:lnSpc>
            </a:pPr>
            <a:r>
              <a:rPr lang="en-IN" sz="11200" b="1" dirty="0" smtClean="0"/>
              <a:t>Filling the gap in the understanding of the new phenomenon by relating it to his past experience. </a:t>
            </a:r>
          </a:p>
          <a:p>
            <a:pPr algn="just">
              <a:lnSpc>
                <a:spcPct val="170000"/>
              </a:lnSpc>
            </a:pPr>
            <a:r>
              <a:rPr lang="en-US" sz="11200" b="1" dirty="0" smtClean="0"/>
              <a:t>Establishes the relationship between previous knowledge and new knowledge. </a:t>
            </a:r>
          </a:p>
          <a:p>
            <a:pPr algn="just">
              <a:lnSpc>
                <a:spcPct val="220000"/>
              </a:lnSpc>
            </a:pPr>
            <a:endParaRPr lang="en-IN" sz="3300" dirty="0" smtClean="0"/>
          </a:p>
          <a:p>
            <a:pPr marL="0" indent="0">
              <a:lnSpc>
                <a:spcPct val="220000"/>
              </a:lnSpc>
              <a:buNone/>
            </a:pPr>
            <a:r>
              <a:rPr lang="en-IN" sz="3300" dirty="0" smtClean="0"/>
              <a:t> 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9130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An explanation brings out relationship between objects, phenomena, actions, etc by giving rules, empirical generalisations, deductive  reasoning, a series of events resulting in the subject of explanation causes or reasons and so on.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>
            <a:off x="3286116" y="3857628"/>
            <a:ext cx="2143140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Explanation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Depends  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 numCol="2">
            <a:normAutofit lnSpcReduction="1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Pupil </a:t>
            </a:r>
          </a:p>
          <a:p>
            <a:r>
              <a:rPr lang="en-US" sz="3600" dirty="0" smtClean="0"/>
              <a:t>Age level</a:t>
            </a:r>
          </a:p>
          <a:p>
            <a:r>
              <a:rPr lang="en-US" sz="3600" dirty="0" smtClean="0"/>
              <a:t>Previous knowledge</a:t>
            </a:r>
          </a:p>
          <a:p>
            <a:r>
              <a:rPr lang="en-US" sz="3600" dirty="0" smtClean="0"/>
              <a:t>Experiences</a:t>
            </a:r>
          </a:p>
          <a:p>
            <a:r>
              <a:rPr lang="en-US" sz="3600" dirty="0" smtClean="0"/>
              <a:t>Intelligence</a:t>
            </a:r>
          </a:p>
          <a:p>
            <a:r>
              <a:rPr lang="en-US" sz="3600" dirty="0" smtClean="0"/>
              <a:t>Attitude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C00000"/>
                </a:solidFill>
              </a:rPr>
              <a:t>Teachers</a:t>
            </a:r>
          </a:p>
          <a:p>
            <a:r>
              <a:rPr lang="en-US" sz="3600" dirty="0" smtClean="0"/>
              <a:t>Language skills</a:t>
            </a:r>
          </a:p>
          <a:p>
            <a:r>
              <a:rPr lang="en-US" sz="3600" dirty="0" smtClean="0"/>
              <a:t>Clarity</a:t>
            </a:r>
          </a:p>
          <a:p>
            <a:r>
              <a:rPr lang="en-US" sz="3600" dirty="0" smtClean="0"/>
              <a:t>Continuity</a:t>
            </a:r>
          </a:p>
          <a:p>
            <a:r>
              <a:rPr lang="en-US" sz="3600" dirty="0" smtClean="0"/>
              <a:t>expression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8915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sorted books on wooden tabl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3098" cy="64023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476672"/>
            <a:ext cx="56886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Don’ts</a:t>
            </a:r>
            <a:r>
              <a:rPr lang="en-US" sz="4000" dirty="0" smtClean="0"/>
              <a:t> </a:t>
            </a:r>
            <a:endParaRPr lang="en-IN" sz="4000" dirty="0" smtClean="0"/>
          </a:p>
          <a:p>
            <a:r>
              <a:rPr lang="en-IN" sz="3600" dirty="0" smtClean="0"/>
              <a:t>Complex</a:t>
            </a:r>
            <a:endParaRPr lang="en-IN" sz="3600" dirty="0"/>
          </a:p>
          <a:p>
            <a:r>
              <a:rPr lang="en-IN" sz="3600" dirty="0"/>
              <a:t>Ambiguity</a:t>
            </a:r>
          </a:p>
          <a:p>
            <a:r>
              <a:rPr lang="en-IN" sz="3600" dirty="0"/>
              <a:t>Poor language </a:t>
            </a:r>
          </a:p>
          <a:p>
            <a:r>
              <a:rPr lang="en-IN" sz="3600" dirty="0"/>
              <a:t>Non coherence </a:t>
            </a:r>
          </a:p>
          <a:p>
            <a:r>
              <a:rPr lang="en-IN" sz="3600" dirty="0"/>
              <a:t>Wrong use of nonverbal cues</a:t>
            </a:r>
          </a:p>
          <a:p>
            <a:r>
              <a:rPr lang="en-IN" sz="3600" dirty="0"/>
              <a:t>Lack of continuity</a:t>
            </a:r>
          </a:p>
          <a:p>
            <a:r>
              <a:rPr lang="en-IN" sz="3600" dirty="0"/>
              <a:t>Lack of fluency</a:t>
            </a:r>
          </a:p>
          <a:p>
            <a:r>
              <a:rPr lang="en-IN" sz="3600" dirty="0"/>
              <a:t> vague words</a:t>
            </a:r>
          </a:p>
          <a:p>
            <a:r>
              <a:rPr lang="en-IN" sz="3600" dirty="0"/>
              <a:t>Irrelevant </a:t>
            </a:r>
            <a:r>
              <a:rPr lang="en-IN" sz="3600" dirty="0" smtClean="0"/>
              <a:t>statements</a:t>
            </a:r>
            <a:endParaRPr lang="en-IN" sz="3600" dirty="0"/>
          </a:p>
        </p:txBody>
      </p:sp>
    </p:spTree>
    <p:extLst>
      <p:ext uri="{BB962C8B-B14F-4D97-AF65-F5344CB8AC3E}">
        <p14:creationId xmlns="" xmlns:p14="http://schemas.microsoft.com/office/powerpoint/2010/main" val="28405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556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Micro teaching SKILL OF EXPLANATION </vt:lpstr>
      <vt:lpstr>Slide 2</vt:lpstr>
      <vt:lpstr>Why?</vt:lpstr>
      <vt:lpstr>What is explanation?</vt:lpstr>
      <vt:lpstr>Slide 5</vt:lpstr>
      <vt:lpstr>Slide 6</vt:lpstr>
      <vt:lpstr>Slide 7</vt:lpstr>
      <vt:lpstr>Depends  on</vt:lpstr>
      <vt:lpstr>Slide 9</vt:lpstr>
      <vt:lpstr>Ways of explanation</vt:lpstr>
      <vt:lpstr>Effective explanation </vt:lpstr>
      <vt:lpstr>Components </vt:lpstr>
      <vt:lpstr> Use of beginning statement </vt:lpstr>
      <vt:lpstr>Use of explaining links </vt:lpstr>
      <vt:lpstr>Planned repetition</vt:lpstr>
      <vt:lpstr>Use  of stimulating questions</vt:lpstr>
      <vt:lpstr>Covering Essential points </vt:lpstr>
      <vt:lpstr>Use of concluding statement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 OF EXPLANATION</dc:title>
  <dc:creator>TRINITY</dc:creator>
  <cp:lastModifiedBy>DEEPA</cp:lastModifiedBy>
  <cp:revision>50</cp:revision>
  <dcterms:created xsi:type="dcterms:W3CDTF">2021-05-31T06:17:55Z</dcterms:created>
  <dcterms:modified xsi:type="dcterms:W3CDTF">2022-09-15T07:16:46Z</dcterms:modified>
</cp:coreProperties>
</file>