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302" r:id="rId3"/>
    <p:sldId id="305" r:id="rId4"/>
    <p:sldId id="303" r:id="rId5"/>
    <p:sldId id="304" r:id="rId6"/>
    <p:sldId id="280" r:id="rId7"/>
    <p:sldId id="288" r:id="rId8"/>
    <p:sldId id="297" r:id="rId9"/>
    <p:sldId id="290" r:id="rId10"/>
    <p:sldId id="306" r:id="rId11"/>
    <p:sldId id="283" r:id="rId12"/>
    <p:sldId id="284" r:id="rId13"/>
    <p:sldId id="298" r:id="rId14"/>
    <p:sldId id="299" r:id="rId15"/>
    <p:sldId id="285" r:id="rId16"/>
    <p:sldId id="271" r:id="rId17"/>
    <p:sldId id="281" r:id="rId18"/>
    <p:sldId id="257" r:id="rId19"/>
    <p:sldId id="269" r:id="rId20"/>
    <p:sldId id="300" r:id="rId21"/>
    <p:sldId id="258" r:id="rId22"/>
    <p:sldId id="308" r:id="rId23"/>
    <p:sldId id="309" r:id="rId24"/>
    <p:sldId id="310" r:id="rId25"/>
    <p:sldId id="275" r:id="rId26"/>
    <p:sldId id="277" r:id="rId27"/>
    <p:sldId id="273" r:id="rId28"/>
    <p:sldId id="287" r:id="rId29"/>
    <p:sldId id="286" r:id="rId30"/>
    <p:sldId id="293" r:id="rId31"/>
    <p:sldId id="294" r:id="rId32"/>
    <p:sldId id="295" r:id="rId33"/>
    <p:sldId id="265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18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F4C22F-DEA7-44F2-A5A0-195D7F1F0A53}" type="datetimeFigureOut">
              <a:rPr lang="en-IN" smtClean="0"/>
              <a:pPr/>
              <a:t>15-09-2022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037D1B-649C-43DB-9DDA-2F1471C0417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Cogni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309634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urlz MT" pitchFamily="8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Curlz MT" pitchFamily="82" charset="0"/>
              </a:rPr>
              <a:t>EXPERIENTIAL LEARNING</a:t>
            </a:r>
            <a:endParaRPr lang="en-IN" sz="66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28" y="4077072"/>
            <a:ext cx="66247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n-US" sz="2800" b="1" dirty="0" smtClean="0">
              <a:ln/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Arial Black" pitchFamily="34" charset="0"/>
            </a:endParaRPr>
          </a:p>
          <a:p>
            <a:pPr lvl="0" algn="r"/>
            <a:r>
              <a:rPr lang="en-US" sz="3600" b="1" dirty="0" smtClean="0">
                <a:ln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>
                <a:ln/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Arial Black" pitchFamily="34" charset="0"/>
              </a:rPr>
              <a:t>DEEPA R.P.</a:t>
            </a:r>
          </a:p>
          <a:p>
            <a:pPr lvl="0" algn="r"/>
            <a:r>
              <a:rPr lang="en-US" sz="2800" i="1" dirty="0" smtClean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Associate </a:t>
            </a:r>
            <a:r>
              <a:rPr lang="en-US" sz="2800" i="1" dirty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Professor </a:t>
            </a:r>
          </a:p>
          <a:p>
            <a:pPr lvl="0" algn="r"/>
            <a:r>
              <a:rPr lang="en-US" sz="2800" i="1" dirty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N.V.K.S.D. College of </a:t>
            </a:r>
            <a:r>
              <a:rPr lang="en-US" sz="2800" i="1" dirty="0" smtClean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Education, </a:t>
            </a:r>
          </a:p>
          <a:p>
            <a:pPr lvl="0" algn="r"/>
            <a:r>
              <a:rPr lang="en-US" sz="2800" i="1" dirty="0" err="1" smtClean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Kanyakumari</a:t>
            </a:r>
            <a:r>
              <a:rPr lang="en-US" sz="2800" i="1" dirty="0" smtClean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District </a:t>
            </a:r>
            <a:r>
              <a:rPr lang="en-US" sz="2800" i="1" dirty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, </a:t>
            </a:r>
            <a:r>
              <a:rPr lang="en-US" sz="2800" i="1" dirty="0" err="1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TamilNadu</a:t>
            </a:r>
            <a:r>
              <a:rPr lang="en-US" sz="2800" i="1" dirty="0">
                <a:ln/>
                <a:solidFill>
                  <a:srgbClr val="D60093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en-US" sz="4000" i="1" dirty="0">
              <a:ln/>
              <a:solidFill>
                <a:srgbClr val="D60093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9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IN" b="1" dirty="0">
                <a:solidFill>
                  <a:srgbClr val="D60093"/>
                </a:solidFill>
                <a:latin typeface="FS Albert Extra Bold"/>
              </a:rPr>
              <a:t>Albert Bandura</a:t>
            </a:r>
            <a:endParaRPr lang="en-IN" b="1" i="0" dirty="0">
              <a:solidFill>
                <a:srgbClr val="D60093"/>
              </a:solidFill>
              <a:effectLst/>
              <a:latin typeface="FS Albert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solidFill>
                  <a:srgbClr val="000000"/>
                </a:solidFill>
              </a:rPr>
              <a:t>Bandura is known for his social learning theory</a:t>
            </a:r>
            <a:r>
              <a:rPr lang="en-IN" dirty="0" smtClean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202122"/>
                </a:solidFill>
              </a:rPr>
              <a:t>He claims </a:t>
            </a:r>
            <a:r>
              <a:rPr lang="en-IN" dirty="0">
                <a:solidFill>
                  <a:srgbClr val="202122"/>
                </a:solidFill>
              </a:rPr>
              <a:t>that children continually learn desirable and undesirable </a:t>
            </a:r>
            <a:r>
              <a:rPr lang="en-IN" dirty="0" smtClean="0">
                <a:solidFill>
                  <a:srgbClr val="202122"/>
                </a:solidFill>
              </a:rPr>
              <a:t>behaviour </a:t>
            </a:r>
            <a:r>
              <a:rPr lang="en-IN" dirty="0">
                <a:solidFill>
                  <a:srgbClr val="202122"/>
                </a:solidFill>
              </a:rPr>
              <a:t>through observational learning. </a:t>
            </a:r>
            <a:endParaRPr lang="en-IN" dirty="0" smtClean="0">
              <a:solidFill>
                <a:srgbClr val="202122"/>
              </a:solidFill>
            </a:endParaRP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202122"/>
                </a:solidFill>
              </a:rPr>
              <a:t>He </a:t>
            </a:r>
            <a:r>
              <a:rPr lang="en-IN" dirty="0">
                <a:solidFill>
                  <a:srgbClr val="202122"/>
                </a:solidFill>
              </a:rPr>
              <a:t>suggests that an </a:t>
            </a:r>
            <a:r>
              <a:rPr lang="en-IN" dirty="0" smtClean="0">
                <a:solidFill>
                  <a:srgbClr val="202122"/>
                </a:solidFill>
              </a:rPr>
              <a:t>individual's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202122"/>
                </a:solidFill>
              </a:rPr>
              <a:t>environment</a:t>
            </a:r>
            <a:r>
              <a:rPr lang="en-IN" dirty="0">
                <a:solidFill>
                  <a:srgbClr val="202122"/>
                </a:solidFill>
              </a:rPr>
              <a:t>, </a:t>
            </a:r>
            <a:r>
              <a:rPr lang="en-IN" dirty="0">
                <a:solidFill>
                  <a:srgbClr val="0645AD"/>
                </a:solidFill>
                <a:hlinkClick r:id="rId2"/>
              </a:rPr>
              <a:t>cognition</a:t>
            </a:r>
            <a:r>
              <a:rPr lang="en-IN" dirty="0">
                <a:solidFill>
                  <a:srgbClr val="202122"/>
                </a:solidFill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202122"/>
                </a:solidFill>
              </a:rPr>
              <a:t>and behaviour are responsible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202122"/>
                </a:solidFill>
              </a:rPr>
              <a:t> for active learning.</a:t>
            </a:r>
          </a:p>
          <a:p>
            <a:endParaRPr lang="en-IN" dirty="0"/>
          </a:p>
        </p:txBody>
      </p:sp>
      <p:pic>
        <p:nvPicPr>
          <p:cNvPr id="4" name="Picture 3" descr="https://educationaltechnology.net/wp-content/uploads/2019/12/albert-bandu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960440" cy="326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25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4WARD: Learning Styles &amp; Retention - How Best to Engage? #infograph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56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WHY – SIGNIFICANT 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D60093"/>
                </a:solidFill>
                <a:latin typeface="Cambria,Bold"/>
              </a:rPr>
              <a:t>Experiential </a:t>
            </a:r>
            <a:r>
              <a:rPr lang="en-IN" b="1" dirty="0">
                <a:solidFill>
                  <a:srgbClr val="D60093"/>
                </a:solidFill>
                <a:latin typeface="Cambria,Bold"/>
              </a:rPr>
              <a:t>learning is the theme for teacher training in CBSE for Session 2019-20 </a:t>
            </a:r>
            <a:endParaRPr lang="en-IN" b="1" dirty="0" smtClean="0">
              <a:solidFill>
                <a:srgbClr val="D60093"/>
              </a:solidFill>
              <a:latin typeface="Cambria,Bold"/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latin typeface="TimesNewRomanPSMT,Bold"/>
              </a:rPr>
              <a:t>Accelerates Learning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latin typeface="TimesNewRomanPSMT,Bold"/>
              </a:rPr>
              <a:t>Provides </a:t>
            </a:r>
            <a:r>
              <a:rPr lang="en-IN" b="1" dirty="0">
                <a:latin typeface="TimesNewRomanPSMT,Bold"/>
              </a:rPr>
              <a:t>a Safe Learning </a:t>
            </a:r>
            <a:r>
              <a:rPr lang="en-IN" b="1" dirty="0" smtClean="0">
                <a:latin typeface="TimesNewRomanPSMT,Bold"/>
              </a:rPr>
              <a:t>Environment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TimesNewRomanPSMT,Bold"/>
              </a:rPr>
              <a:t>Bridges the Gap Between Theory and </a:t>
            </a:r>
            <a:r>
              <a:rPr lang="en-IN" b="1" dirty="0" smtClean="0">
                <a:latin typeface="TimesNewRomanPSMT,Bold"/>
              </a:rPr>
              <a:t>Practice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TimesNewRomanPSMT,Bold"/>
              </a:rPr>
              <a:t>Produces Demonstrable </a:t>
            </a:r>
            <a:r>
              <a:rPr lang="en-IN" b="1" dirty="0" err="1">
                <a:latin typeface="TimesNewRomanPSMT,Bold"/>
              </a:rPr>
              <a:t>Mindset</a:t>
            </a:r>
            <a:r>
              <a:rPr lang="en-IN" b="1" dirty="0">
                <a:latin typeface="TimesNewRomanPSMT,Bold"/>
              </a:rPr>
              <a:t> </a:t>
            </a:r>
            <a:r>
              <a:rPr lang="en-IN" b="1" dirty="0" smtClean="0">
                <a:latin typeface="TimesNewRomanPSMT,Bold"/>
              </a:rPr>
              <a:t>Changes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NewRomanPSMT,Bold"/>
              </a:rPr>
              <a:t>(</a:t>
            </a:r>
            <a:r>
              <a:rPr lang="en-IN" dirty="0" smtClean="0">
                <a:latin typeface="TimesNewRomanPSMT"/>
              </a:rPr>
              <a:t>“ </a:t>
            </a:r>
            <a:r>
              <a:rPr lang="en-IN" dirty="0">
                <a:latin typeface="TimesNewRomanPSMT"/>
              </a:rPr>
              <a:t>swimming, cannot be learned by reading about it</a:t>
            </a:r>
            <a:r>
              <a:rPr lang="en-IN" dirty="0" smtClean="0">
                <a:latin typeface="TimesNewRomanPSMT"/>
              </a:rPr>
              <a:t>”)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TimesNewRomanPSMT,Bold"/>
              </a:rPr>
              <a:t>Increases Engagement </a:t>
            </a:r>
            <a:r>
              <a:rPr lang="en-IN" b="1" dirty="0" smtClean="0">
                <a:latin typeface="TimesNewRomanPSMT,Bold"/>
              </a:rPr>
              <a:t>Levels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TimesNewRomanPSMT,Bold"/>
              </a:rPr>
              <a:t>Exceptionally effective for </a:t>
            </a:r>
            <a:r>
              <a:rPr lang="en-IN" b="1" dirty="0" smtClean="0">
                <a:latin typeface="TimesNewRomanPSMT,Bold"/>
              </a:rPr>
              <a:t>retention</a:t>
            </a:r>
          </a:p>
          <a:p>
            <a:pPr>
              <a:lnSpc>
                <a:spcPct val="150000"/>
              </a:lnSpc>
            </a:pPr>
            <a:r>
              <a:rPr lang="en-IN" b="1" dirty="0">
                <a:latin typeface="TimesNewRomanPSMT,Bold"/>
              </a:rPr>
              <a:t>Enables Personalized Learning</a:t>
            </a:r>
            <a:endParaRPr lang="en-IN" b="1" dirty="0" smtClean="0">
              <a:latin typeface="TimesNewRomanPSMT,Bold"/>
            </a:endParaRP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521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spc="0" dirty="0" smtClean="0">
                <a:solidFill>
                  <a:srgbClr val="212121"/>
                </a:solidFill>
                <a:latin typeface="Merriweather"/>
                <a:ea typeface="+mn-ea"/>
                <a:cs typeface="+mn-cs"/>
              </a:rPr>
              <a:t>EXPERIENTIAL LEARNING</a:t>
            </a:r>
            <a:endParaRPr lang="en-IN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>
                <a:solidFill>
                  <a:srgbClr val="212121"/>
                </a:solidFill>
                <a:latin typeface="Merriweather"/>
              </a:rPr>
              <a:t>E</a:t>
            </a:r>
            <a:r>
              <a:rPr lang="en-IN" dirty="0" smtClean="0">
                <a:solidFill>
                  <a:srgbClr val="212121"/>
                </a:solidFill>
                <a:latin typeface="Merriweather"/>
              </a:rPr>
              <a:t>xperiential learning involves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>
                <a:solidFill>
                  <a:srgbClr val="212121"/>
                </a:solidFill>
                <a:latin typeface="Merriweather"/>
              </a:rPr>
              <a:t>learning </a:t>
            </a:r>
            <a:r>
              <a:rPr lang="en-IN" dirty="0">
                <a:solidFill>
                  <a:srgbClr val="212121"/>
                </a:solidFill>
                <a:latin typeface="Merriweather"/>
              </a:rPr>
              <a:t>from </a:t>
            </a:r>
            <a:r>
              <a:rPr lang="en-IN" dirty="0" smtClean="0">
                <a:solidFill>
                  <a:srgbClr val="212121"/>
                </a:solidFill>
                <a:latin typeface="Merriweather"/>
              </a:rPr>
              <a:t>experience</a:t>
            </a:r>
            <a:r>
              <a:rPr lang="en-IN" dirty="0">
                <a:solidFill>
                  <a:srgbClr val="212121"/>
                </a:solidFill>
                <a:latin typeface="Merriweather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dirty="0">
              <a:solidFill>
                <a:srgbClr val="212121"/>
              </a:solidFill>
              <a:latin typeface="Merriweather"/>
            </a:endParaRP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rgbClr val="212121"/>
                </a:solidFill>
                <a:latin typeface="Merriweather"/>
              </a:rPr>
              <a:t>Proposed </a:t>
            </a:r>
            <a:r>
              <a:rPr lang="en-IN" dirty="0">
                <a:solidFill>
                  <a:srgbClr val="212121"/>
                </a:solidFill>
                <a:latin typeface="Merriweather"/>
              </a:rPr>
              <a:t>by </a:t>
            </a:r>
            <a:r>
              <a:rPr lang="en-IN" dirty="0" smtClean="0">
                <a:solidFill>
                  <a:srgbClr val="212121"/>
                </a:solidFill>
                <a:latin typeface="Merriweather"/>
              </a:rPr>
              <a:t>David Kolb </a:t>
            </a:r>
          </a:p>
          <a:p>
            <a:pPr algn="just">
              <a:lnSpc>
                <a:spcPct val="150000"/>
              </a:lnSpc>
            </a:pPr>
            <a:r>
              <a:rPr lang="en-IN" dirty="0" smtClean="0">
                <a:solidFill>
                  <a:srgbClr val="212121"/>
                </a:solidFill>
                <a:latin typeface="Merriweather"/>
              </a:rPr>
              <a:t>He emphasizes </a:t>
            </a:r>
            <a:r>
              <a:rPr lang="en-IN" dirty="0">
                <a:solidFill>
                  <a:srgbClr val="212121"/>
                </a:solidFill>
                <a:latin typeface="Merriweather"/>
              </a:rPr>
              <a:t>how </a:t>
            </a:r>
            <a:r>
              <a:rPr lang="en-IN" dirty="0" smtClean="0">
                <a:solidFill>
                  <a:srgbClr val="212121"/>
                </a:solidFill>
                <a:latin typeface="Merriweather"/>
              </a:rPr>
              <a:t>experiences,, </a:t>
            </a:r>
            <a:r>
              <a:rPr lang="en-IN" dirty="0">
                <a:solidFill>
                  <a:srgbClr val="212121"/>
                </a:solidFill>
                <a:latin typeface="Merriweather"/>
              </a:rPr>
              <a:t>including cognition, environmental factors, and emotions, influence the learning process.</a:t>
            </a:r>
            <a:endParaRPr lang="en-IN" dirty="0" smtClean="0">
              <a:solidFill>
                <a:srgbClr val="212121"/>
              </a:solidFill>
              <a:latin typeface="Merriweather"/>
            </a:endParaRPr>
          </a:p>
          <a:p>
            <a:endParaRPr lang="en-IN" dirty="0"/>
          </a:p>
        </p:txBody>
      </p:sp>
      <p:pic>
        <p:nvPicPr>
          <p:cNvPr id="6" name="Picture 5" descr="Kolb's Experiential Learning Theory &amp; Learning Styles - Educational  Technolog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952328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613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IN" i="1" dirty="0">
                <a:solidFill>
                  <a:srgbClr val="1A1A1A"/>
                </a:solidFill>
                <a:latin typeface="Cambria,Italic"/>
              </a:rPr>
              <a:t>Experiential learning engages students in the classroom in interactive activities </a:t>
            </a:r>
            <a:r>
              <a:rPr lang="en-IN" i="1" dirty="0" smtClean="0">
                <a:solidFill>
                  <a:srgbClr val="1A1A1A"/>
                </a:solidFill>
                <a:latin typeface="Cambria,Italic"/>
              </a:rPr>
              <a:t>that allow </a:t>
            </a:r>
            <a:r>
              <a:rPr lang="en-IN" i="1" dirty="0">
                <a:solidFill>
                  <a:srgbClr val="1A1A1A"/>
                </a:solidFill>
                <a:latin typeface="Cambria,Italic"/>
              </a:rPr>
              <a:t>them to gain experience and provide them with opportunities to reflect, </a:t>
            </a:r>
            <a:r>
              <a:rPr lang="en-IN" i="1" dirty="0" err="1">
                <a:solidFill>
                  <a:srgbClr val="1A1A1A"/>
                </a:solidFill>
                <a:latin typeface="Cambria,Italic"/>
              </a:rPr>
              <a:t>analyze</a:t>
            </a:r>
            <a:r>
              <a:rPr lang="en-IN" i="1" dirty="0">
                <a:solidFill>
                  <a:srgbClr val="1A1A1A"/>
                </a:solidFill>
                <a:latin typeface="Cambria,Italic"/>
              </a:rPr>
              <a:t> </a:t>
            </a:r>
            <a:r>
              <a:rPr lang="en-IN" i="1" dirty="0" smtClean="0">
                <a:solidFill>
                  <a:srgbClr val="1A1A1A"/>
                </a:solidFill>
                <a:latin typeface="Cambria,Italic"/>
              </a:rPr>
              <a:t>and reconstruct </a:t>
            </a:r>
            <a:r>
              <a:rPr lang="en-IN" i="1" dirty="0">
                <a:solidFill>
                  <a:srgbClr val="1A1A1A"/>
                </a:solidFill>
                <a:latin typeface="Cambria,Italic"/>
              </a:rPr>
              <a:t>concepts and new information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980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528393" cy="3960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81642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/>
          <p:cNvSpPr/>
          <p:nvPr/>
        </p:nvSpPr>
        <p:spPr>
          <a:xfrm>
            <a:off x="4067944" y="3068960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5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136904" cy="56166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EXPERIENTIAL LEARNING</a:t>
            </a:r>
            <a:endParaRPr lang="en-IN" sz="3200" b="1" dirty="0" smtClean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algn="just">
              <a:lnSpc>
                <a:spcPct val="200000"/>
              </a:lnSpc>
            </a:pPr>
            <a:r>
              <a:rPr lang="en-IN" dirty="0" smtClean="0">
                <a:solidFill>
                  <a:srgbClr val="555555"/>
                </a:solidFill>
                <a:latin typeface="Droid Sans"/>
              </a:rPr>
              <a:t> </a:t>
            </a:r>
            <a:r>
              <a:rPr lang="en-IN" b="1" dirty="0">
                <a:solidFill>
                  <a:srgbClr val="7030A0"/>
                </a:solidFill>
                <a:latin typeface="Rockwell" pitchFamily="18" charset="0"/>
              </a:rPr>
              <a:t>learning from experience</a:t>
            </a:r>
            <a:r>
              <a:rPr lang="en-IN" b="1" dirty="0" smtClean="0">
                <a:solidFill>
                  <a:srgbClr val="7030A0"/>
                </a:solidFill>
                <a:latin typeface="Rockwell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IN" b="1" dirty="0" smtClean="0">
                <a:solidFill>
                  <a:srgbClr val="7030A0"/>
                </a:solidFill>
                <a:latin typeface="Rockwell" pitchFamily="18" charset="0"/>
              </a:rPr>
              <a:t> </a:t>
            </a:r>
            <a:r>
              <a:rPr lang="en-IN" b="1" dirty="0">
                <a:solidFill>
                  <a:srgbClr val="7030A0"/>
                </a:solidFill>
                <a:latin typeface="Rockwell" pitchFamily="18" charset="0"/>
              </a:rPr>
              <a:t>learner-</a:t>
            </a:r>
            <a:r>
              <a:rPr lang="en-IN" b="1" dirty="0" err="1">
                <a:solidFill>
                  <a:srgbClr val="7030A0"/>
                </a:solidFill>
                <a:latin typeface="Rockwell" pitchFamily="18" charset="0"/>
              </a:rPr>
              <a:t>centered</a:t>
            </a:r>
            <a:r>
              <a:rPr lang="en-IN" b="1" dirty="0">
                <a:solidFill>
                  <a:srgbClr val="7030A0"/>
                </a:solidFill>
                <a:latin typeface="Rockwell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IN" b="1" dirty="0" smtClean="0">
                <a:solidFill>
                  <a:srgbClr val="7030A0"/>
                </a:solidFill>
                <a:latin typeface="Rockwell" pitchFamily="18" charset="0"/>
              </a:rPr>
              <a:t> learners accountable for their own learning</a:t>
            </a:r>
          </a:p>
          <a:p>
            <a:pPr algn="just">
              <a:lnSpc>
                <a:spcPct val="200000"/>
              </a:lnSpc>
            </a:pPr>
            <a:r>
              <a:rPr lang="en-US" b="1" dirty="0" smtClean="0">
                <a:solidFill>
                  <a:srgbClr val="7030A0"/>
                </a:solidFill>
                <a:latin typeface="Rockwell" pitchFamily="18" charset="0"/>
              </a:rPr>
              <a:t>Own pace </a:t>
            </a:r>
            <a:endParaRPr lang="en-IN" b="1" dirty="0" smtClean="0">
              <a:solidFill>
                <a:srgbClr val="7030A0"/>
              </a:solidFill>
              <a:latin typeface="Rockwell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N" b="1" dirty="0" smtClean="0">
                <a:solidFill>
                  <a:srgbClr val="7030A0"/>
                </a:solidFill>
                <a:latin typeface="Rockwell" pitchFamily="18" charset="0"/>
              </a:rPr>
              <a:t>  </a:t>
            </a:r>
            <a:endParaRPr lang="en-IN" b="1" dirty="0">
              <a:solidFill>
                <a:srgbClr val="7030A0"/>
              </a:solidFill>
              <a:latin typeface="Rockwell" pitchFamily="18" charset="0"/>
            </a:endParaRPr>
          </a:p>
        </p:txBody>
      </p:sp>
      <p:pic>
        <p:nvPicPr>
          <p:cNvPr id="4" name="Picture 3" descr="I Hear And I Forget I See And I Remember I Do And I Understand png images |  PNGEg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0445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730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IN" dirty="0">
              <a:latin typeface="Cambria"/>
            </a:endParaRP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7030A0"/>
                </a:solidFill>
                <a:latin typeface="Cambria"/>
              </a:rPr>
              <a:t>able to evaluate, think critically, make decisions and master knowledge by constructing it.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7030A0"/>
                </a:solidFill>
                <a:latin typeface="Cambria"/>
              </a:rPr>
              <a:t>The teacher is a facilitator 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7030A0"/>
                </a:solidFill>
                <a:latin typeface="Cambria"/>
              </a:rPr>
              <a:t>Learning experience may be cooperative, collaborative or independent,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7030A0"/>
                </a:solidFill>
                <a:latin typeface="Cambria"/>
              </a:rPr>
              <a:t>Encourage the students to work together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7030A0"/>
                </a:solidFill>
                <a:latin typeface="Cambria"/>
              </a:rPr>
              <a:t> learn how to question and evaluate evidence rather than accepting truths communicated by their teacher</a:t>
            </a:r>
            <a:r>
              <a:rPr lang="en-IN" sz="2800" dirty="0" smtClean="0">
                <a:latin typeface="Cambria"/>
              </a:rPr>
              <a:t>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31270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344816" cy="45638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i="1" dirty="0" smtClean="0">
                <a:solidFill>
                  <a:srgbClr val="00B0F0"/>
                </a:solidFill>
                <a:effectLst/>
                <a:latin typeface="Georgia"/>
              </a:rPr>
              <a:t>“Learning is the process whereby knowledge is created through the transformation of experience” 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en-IN" sz="2800" b="1" i="1" dirty="0" smtClean="0">
                <a:solidFill>
                  <a:srgbClr val="00B0F0"/>
                </a:solidFill>
                <a:effectLst/>
                <a:latin typeface="Georgia"/>
              </a:rPr>
              <a:t>(Kolb, 1984, p. 38).</a:t>
            </a:r>
            <a:endParaRPr lang="en-IN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54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solidFill>
                  <a:srgbClr val="000000"/>
                </a:solidFill>
                <a:latin typeface="Arial"/>
              </a:rPr>
              <a:t>Students get mastery over their learning, if they </a:t>
            </a:r>
            <a:r>
              <a:rPr lang="en-IN" sz="2800" b="1" i="1" u="sng" dirty="0" smtClean="0">
                <a:solidFill>
                  <a:srgbClr val="FF0000"/>
                </a:solidFill>
                <a:latin typeface="Baskerville Old Face" pitchFamily="18" charset="0"/>
              </a:rPr>
              <a:t>apply </a:t>
            </a:r>
            <a:r>
              <a:rPr lang="en-IN" sz="2800" b="1" i="1" u="sng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IN" sz="2800" b="1" i="1" u="sng" dirty="0" smtClean="0">
                <a:solidFill>
                  <a:srgbClr val="FF0000"/>
                </a:solidFill>
                <a:latin typeface="Baskerville Old Face" pitchFamily="18" charset="0"/>
              </a:rPr>
              <a:t>learned concepts </a:t>
            </a:r>
            <a:r>
              <a:rPr lang="en-IN" sz="2800" b="1" i="1" u="sng" dirty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IN" sz="2800" b="1" i="1" u="sng" dirty="0" smtClean="0">
                <a:solidFill>
                  <a:srgbClr val="FF0000"/>
                </a:solidFill>
                <a:latin typeface="Baskerville Old Face" pitchFamily="18" charset="0"/>
              </a:rPr>
              <a:t>to </a:t>
            </a:r>
            <a:r>
              <a:rPr lang="en-IN" sz="2800" b="1" i="1" u="sng" dirty="0">
                <a:solidFill>
                  <a:srgbClr val="FF0000"/>
                </a:solidFill>
                <a:latin typeface="Baskerville Old Face" pitchFamily="18" charset="0"/>
              </a:rPr>
              <a:t>new situations</a:t>
            </a:r>
            <a:r>
              <a:rPr lang="en-IN" sz="2800" b="1" i="1" u="sng" dirty="0" smtClean="0">
                <a:solidFill>
                  <a:srgbClr val="FF0000"/>
                </a:solidFill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solidFill>
                  <a:srgbClr val="000000"/>
                </a:solidFill>
                <a:latin typeface="Arial"/>
              </a:rPr>
              <a:t>Build  knowledge from their experiences provided to them. </a:t>
            </a:r>
          </a:p>
        </p:txBody>
      </p:sp>
    </p:spTree>
    <p:extLst>
      <p:ext uri="{BB962C8B-B14F-4D97-AF65-F5344CB8AC3E}">
        <p14:creationId xmlns:p14="http://schemas.microsoft.com/office/powerpoint/2010/main" xmlns="" val="34447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43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2600" b="1" dirty="0">
                <a:solidFill>
                  <a:srgbClr val="002060"/>
                </a:solidFill>
                <a:latin typeface="Cambria"/>
              </a:rPr>
              <a:t>Learning is </a:t>
            </a:r>
            <a:r>
              <a:rPr lang="en-IN" sz="2600" b="1" dirty="0" smtClean="0">
                <a:solidFill>
                  <a:srgbClr val="002060"/>
                </a:solidFill>
                <a:latin typeface="Cambria"/>
              </a:rPr>
              <a:t>a continuous  </a:t>
            </a:r>
            <a:r>
              <a:rPr lang="en-IN" sz="2600" b="1" dirty="0">
                <a:solidFill>
                  <a:srgbClr val="002060"/>
                </a:solidFill>
                <a:latin typeface="Cambria"/>
              </a:rPr>
              <a:t>process</a:t>
            </a:r>
            <a:r>
              <a:rPr lang="en-IN" sz="2600" b="1" dirty="0" smtClean="0">
                <a:solidFill>
                  <a:srgbClr val="002060"/>
                </a:solidFill>
                <a:latin typeface="Cambria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Cambria"/>
              </a:rPr>
              <a:t>Z generation learners are taught by X and Y generation teachers </a:t>
            </a:r>
          </a:p>
          <a:p>
            <a:pPr algn="just"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  <a:latin typeface="Cambria"/>
              </a:rPr>
              <a:t>Mostly the teaching –learning process is limited to understanding level within four walls  of class room , and learning could not  be experienced.</a:t>
            </a:r>
            <a:endParaRPr lang="en-US" b="1" dirty="0">
              <a:solidFill>
                <a:srgbClr val="002060"/>
              </a:solidFill>
              <a:latin typeface="Cambria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mbria"/>
              </a:rPr>
              <a:t>But </a:t>
            </a:r>
          </a:p>
          <a:p>
            <a:pPr algn="just"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Learning should  </a:t>
            </a:r>
            <a:r>
              <a:rPr lang="en-IN" b="1" dirty="0">
                <a:solidFill>
                  <a:srgbClr val="D60093"/>
                </a:solidFill>
              </a:rPr>
              <a:t>be experienced and </a:t>
            </a:r>
            <a:r>
              <a:rPr lang="en-IN" b="1" dirty="0" smtClean="0">
                <a:solidFill>
                  <a:srgbClr val="D60093"/>
                </a:solidFill>
              </a:rPr>
              <a:t>challenging enough to develop 21</a:t>
            </a:r>
            <a:r>
              <a:rPr lang="en-IN" b="1" baseline="30000" dirty="0" smtClean="0">
                <a:solidFill>
                  <a:srgbClr val="D60093"/>
                </a:solidFill>
              </a:rPr>
              <a:t>st</a:t>
            </a:r>
            <a:r>
              <a:rPr lang="en-IN" b="1" dirty="0" smtClean="0">
                <a:solidFill>
                  <a:srgbClr val="D60093"/>
                </a:solidFill>
              </a:rPr>
              <a:t> century skills namely problem-solving critical thinking, decision-making etc.</a:t>
            </a:r>
            <a:endParaRPr lang="en-IN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96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David Kolb (1984) </a:t>
            </a:r>
            <a:r>
              <a:rPr lang="en-IN" sz="2800" b="1" dirty="0">
                <a:latin typeface="Cambria,Bold"/>
              </a:rPr>
              <a:t>A </a:t>
            </a:r>
            <a:r>
              <a:rPr lang="en-IN" sz="2800" b="1" dirty="0" smtClean="0">
                <a:latin typeface="Cambria,Bold"/>
              </a:rPr>
              <a:t>complete learning </a:t>
            </a:r>
            <a:r>
              <a:rPr lang="en-IN" sz="2800" b="1" dirty="0">
                <a:latin typeface="Cambria,Bold"/>
              </a:rPr>
              <a:t>cycle happens only when a learner goes through all the stages of learning </a:t>
            </a:r>
            <a:r>
              <a:rPr lang="en-IN" sz="2800" b="1" dirty="0" smtClean="0">
                <a:latin typeface="Cambria,Bold"/>
              </a:rPr>
              <a:t>that is cognition, </a:t>
            </a:r>
            <a:r>
              <a:rPr lang="en-IN" sz="2800" b="1" dirty="0">
                <a:latin typeface="Cambria,Bold"/>
              </a:rPr>
              <a:t>perception, behaviour, experience and reflection.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knowledge, attitude </a:t>
            </a:r>
            <a:r>
              <a:rPr lang="en-IN" sz="2800" dirty="0"/>
              <a:t>and skills are achieved </a:t>
            </a:r>
            <a:r>
              <a:rPr lang="en-IN" sz="2800" dirty="0" smtClean="0"/>
              <a:t>through concrete </a:t>
            </a:r>
            <a:r>
              <a:rPr lang="en-IN" sz="2800" dirty="0"/>
              <a:t>experience, reflective observation, abstract </a:t>
            </a:r>
            <a:r>
              <a:rPr lang="en-IN" sz="2800" dirty="0" smtClean="0"/>
              <a:t>conceptualization, &amp; active </a:t>
            </a:r>
            <a:r>
              <a:rPr lang="en-IN" sz="2800" dirty="0"/>
              <a:t>experimentation.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169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 Are KOLB's Learning Styles And What Do They Mean? - Skillshub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476672"/>
            <a:ext cx="8928992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053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dirty="0" smtClean="0"/>
              <a:t>I.  </a:t>
            </a:r>
            <a:r>
              <a:rPr lang="en-IN" b="1" dirty="0">
                <a:solidFill>
                  <a:srgbClr val="D60093"/>
                </a:solidFill>
              </a:rPr>
              <a:t>the </a:t>
            </a:r>
            <a:r>
              <a:rPr lang="en-IN" b="1" dirty="0" smtClean="0">
                <a:solidFill>
                  <a:srgbClr val="D60093"/>
                </a:solidFill>
              </a:rPr>
              <a:t>learners are provided with concrete </a:t>
            </a:r>
            <a:r>
              <a:rPr lang="en-IN" b="1" dirty="0">
                <a:solidFill>
                  <a:srgbClr val="D60093"/>
                </a:solidFill>
              </a:rPr>
              <a:t>experience. </a:t>
            </a:r>
            <a:endParaRPr lang="en-IN" b="1" dirty="0" smtClean="0">
              <a:solidFill>
                <a:srgbClr val="D60093"/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This </a:t>
            </a:r>
            <a:r>
              <a:rPr lang="en-IN" b="1" dirty="0">
                <a:solidFill>
                  <a:srgbClr val="D60093"/>
                </a:solidFill>
              </a:rPr>
              <a:t>could </a:t>
            </a:r>
            <a:r>
              <a:rPr lang="en-IN" b="1" dirty="0" smtClean="0">
                <a:solidFill>
                  <a:srgbClr val="D60093"/>
                </a:solidFill>
              </a:rPr>
              <a:t>be done by field visits, community survey , awareness </a:t>
            </a:r>
            <a:r>
              <a:rPr lang="en-IN" b="1" dirty="0" err="1" smtClean="0">
                <a:solidFill>
                  <a:srgbClr val="D60093"/>
                </a:solidFill>
              </a:rPr>
              <a:t>programm</a:t>
            </a:r>
            <a:r>
              <a:rPr lang="en-IN" b="1" dirty="0" smtClean="0">
                <a:solidFill>
                  <a:srgbClr val="D60093"/>
                </a:solidFill>
              </a:rPr>
              <a:t>, case </a:t>
            </a:r>
            <a:r>
              <a:rPr lang="en-IN" b="1" dirty="0">
                <a:solidFill>
                  <a:srgbClr val="D60093"/>
                </a:solidFill>
              </a:rPr>
              <a:t>study or role play, or an </a:t>
            </a:r>
            <a:r>
              <a:rPr lang="en-IN" b="1" dirty="0" smtClean="0">
                <a:solidFill>
                  <a:srgbClr val="D60093"/>
                </a:solidFill>
              </a:rPr>
              <a:t>experimentation</a:t>
            </a:r>
          </a:p>
          <a:p>
            <a:pPr marL="0" indent="0">
              <a:lnSpc>
                <a:spcPct val="150000"/>
              </a:lnSpc>
              <a:buNone/>
            </a:pPr>
            <a:endParaRPr lang="en-IN" b="1" dirty="0">
              <a:solidFill>
                <a:srgbClr val="D6009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D60093"/>
                </a:solidFill>
              </a:rPr>
              <a:t>II. the </a:t>
            </a:r>
            <a:r>
              <a:rPr lang="en-IN" b="1" dirty="0">
                <a:solidFill>
                  <a:srgbClr val="D60093"/>
                </a:solidFill>
              </a:rPr>
              <a:t>learner takes some time for reflective observation. </a:t>
            </a:r>
            <a:endParaRPr lang="en-IN" b="1" dirty="0" smtClean="0">
              <a:solidFill>
                <a:srgbClr val="D60093"/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The </a:t>
            </a:r>
            <a:r>
              <a:rPr lang="en-IN" b="1" dirty="0">
                <a:solidFill>
                  <a:srgbClr val="D60093"/>
                </a:solidFill>
              </a:rPr>
              <a:t>learner asks of the experience</a:t>
            </a:r>
            <a:r>
              <a:rPr lang="en-IN" b="1" dirty="0" smtClean="0">
                <a:solidFill>
                  <a:srgbClr val="D60093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 </a:t>
            </a:r>
            <a:r>
              <a:rPr lang="en-IN" b="1" dirty="0">
                <a:solidFill>
                  <a:srgbClr val="D60093"/>
                </a:solidFill>
              </a:rPr>
              <a:t>What did I observe</a:t>
            </a:r>
            <a:r>
              <a:rPr lang="en-IN" b="1" dirty="0" smtClean="0">
                <a:solidFill>
                  <a:srgbClr val="D60093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 </a:t>
            </a:r>
            <a:r>
              <a:rPr lang="en-IN" b="1" dirty="0">
                <a:solidFill>
                  <a:srgbClr val="D60093"/>
                </a:solidFill>
              </a:rPr>
              <a:t>What was I aware of? </a:t>
            </a:r>
            <a:endParaRPr lang="en-IN" b="1" dirty="0" smtClean="0">
              <a:solidFill>
                <a:srgbClr val="D60093"/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What </a:t>
            </a:r>
            <a:r>
              <a:rPr lang="en-IN" b="1" dirty="0">
                <a:solidFill>
                  <a:srgbClr val="D60093"/>
                </a:solidFill>
              </a:rPr>
              <a:t>does this experience mean to me? </a:t>
            </a:r>
            <a:endParaRPr lang="en-IN" b="1" dirty="0" smtClean="0">
              <a:solidFill>
                <a:srgbClr val="D60093"/>
              </a:solidFill>
            </a:endParaRPr>
          </a:p>
          <a:p>
            <a:pPr>
              <a:lnSpc>
                <a:spcPct val="150000"/>
              </a:lnSpc>
            </a:pPr>
            <a:r>
              <a:rPr lang="en-IN" b="1" dirty="0" smtClean="0">
                <a:solidFill>
                  <a:srgbClr val="D60093"/>
                </a:solidFill>
              </a:rPr>
              <a:t>How </a:t>
            </a:r>
            <a:r>
              <a:rPr lang="en-IN" b="1" dirty="0">
                <a:solidFill>
                  <a:srgbClr val="D60093"/>
                </a:solidFill>
              </a:rPr>
              <a:t>might this experience have been different? </a:t>
            </a:r>
          </a:p>
        </p:txBody>
      </p:sp>
    </p:spTree>
    <p:extLst>
      <p:ext uri="{BB962C8B-B14F-4D97-AF65-F5344CB8AC3E}">
        <p14:creationId xmlns:p14="http://schemas.microsoft.com/office/powerpoint/2010/main" xmlns="" val="10895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III. </a:t>
            </a: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the learner uses insights gained through the reflective observation to create an abstract conceptualization</a:t>
            </a: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.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 </a:t>
            </a: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the learner asks: </a:t>
            </a:r>
            <a:endParaRPr lang="en-IN" b="1" dirty="0" smtClean="0">
              <a:solidFill>
                <a:srgbClr val="D60093"/>
              </a:solidFill>
              <a:latin typeface="Lucida Bright" pitchFamily="18" charset="0"/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What </a:t>
            </a: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principle seems to be operating here? </a:t>
            </a:r>
            <a:endParaRPr lang="en-IN" b="1" dirty="0" smtClean="0">
              <a:solidFill>
                <a:srgbClr val="D60093"/>
              </a:solidFill>
              <a:latin typeface="Lucida Bright" pitchFamily="18" charset="0"/>
            </a:endParaRP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What </a:t>
            </a: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general ‘rule-of-thumb’ have I learned here</a:t>
            </a: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?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 </a:t>
            </a: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What new understanding does this experience reveal about myself, or people, or how things work in particular situations</a:t>
            </a:r>
            <a:r>
              <a:rPr lang="en-IN" b="1" dirty="0" smtClean="0">
                <a:solidFill>
                  <a:srgbClr val="D60093"/>
                </a:solidFill>
                <a:latin typeface="Lucida Bright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46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8491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IV. the learner applies the new learning through active experimentation. 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The learner asks,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 What will I do next time?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 How will I adopt this principle for other contexts? 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The new “principle” is tested out in similar situations,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IN" b="1" dirty="0">
                <a:solidFill>
                  <a:srgbClr val="D60093"/>
                </a:solidFill>
                <a:latin typeface="Lucida Bright" pitchFamily="18" charset="0"/>
              </a:rPr>
              <a:t> then in different situations, and the learner continues to revise and reshape the learning based on what happens through experimenting with it. </a:t>
            </a:r>
          </a:p>
        </p:txBody>
      </p:sp>
    </p:spTree>
    <p:extLst>
      <p:ext uri="{BB962C8B-B14F-4D97-AF65-F5344CB8AC3E}">
        <p14:creationId xmlns:p14="http://schemas.microsoft.com/office/powerpoint/2010/main" xmlns="" val="17081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r>
              <a:rPr lang="en-US" dirty="0" err="1">
                <a:solidFill>
                  <a:srgbClr val="000000"/>
                </a:solidFill>
              </a:rPr>
              <a:t>Eg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IN" dirty="0" err="1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Newtons</a:t>
            </a:r>
            <a:r>
              <a:rPr lang="en-IN" dirty="0" err="1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’</a:t>
            </a:r>
            <a:r>
              <a:rPr lang="en-IN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disk </a:t>
            </a:r>
            <a:r>
              <a:rPr lang="en-IN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endParaRPr lang="en-US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endParaRPr lang="en-US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endParaRPr lang="en-US" dirty="0" smtClean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34817"/>
              </a:buClr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Bicycle  Riding</a:t>
            </a:r>
            <a:endParaRPr lang="en-IN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3" descr="Newton's Color Disc Royalty Free Cliparts, Vectors, And Stock Illustration.  Image 30142052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24704"/>
            <a:ext cx="3888432" cy="385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26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 observing the experiment through video and reading the  text 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 descr="How to Make a Newton Disc: 12 Steps (with Pictures) - wikiH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2655"/>
            <a:ext cx="4464495" cy="4034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193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newton’s disk and on rotation found that white light</a:t>
            </a:r>
          </a:p>
          <a:p>
            <a:endParaRPr lang="en-IN" dirty="0"/>
          </a:p>
        </p:txBody>
      </p:sp>
      <p:pic>
        <p:nvPicPr>
          <p:cNvPr id="4" name="Picture 3" descr="What is newton disc - Science - Light - 13340771 | Meritnation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240" y="2060848"/>
            <a:ext cx="538412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5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9" y="332656"/>
            <a:ext cx="9863191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8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thoughts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200000"/>
              </a:lnSpc>
              <a:buClr>
                <a:srgbClr val="D34817"/>
              </a:buClr>
            </a:pPr>
            <a:r>
              <a:rPr lang="en-IN" sz="2600" b="1" dirty="0">
                <a:solidFill>
                  <a:prstClr val="black"/>
                </a:solidFill>
                <a:latin typeface="Cambria"/>
              </a:rPr>
              <a:t>“For the things we have to learn before we can do them, we learn by doing them.”                    </a:t>
            </a:r>
            <a:r>
              <a:rPr lang="en-IN" sz="2200" b="1" dirty="0">
                <a:solidFill>
                  <a:srgbClr val="D60093"/>
                </a:solidFill>
                <a:latin typeface="Cambria"/>
              </a:rPr>
              <a:t>Aristotle </a:t>
            </a:r>
          </a:p>
          <a:p>
            <a:pPr lvl="0" algn="just">
              <a:lnSpc>
                <a:spcPct val="200000"/>
              </a:lnSpc>
              <a:buClr>
                <a:srgbClr val="D34817"/>
              </a:buClr>
            </a:pPr>
            <a:r>
              <a:rPr lang="en-US" sz="2600" b="1" dirty="0">
                <a:solidFill>
                  <a:prstClr val="black"/>
                </a:solidFill>
                <a:latin typeface="Cambria"/>
              </a:rPr>
              <a:t>You cannot cross the sea merely by standing and staring  at the water                                </a:t>
            </a:r>
            <a:r>
              <a:rPr lang="en-US" sz="2600" b="1" dirty="0">
                <a:solidFill>
                  <a:srgbClr val="D60093"/>
                </a:solidFill>
                <a:latin typeface="Cambria"/>
              </a:rPr>
              <a:t>Tagore</a:t>
            </a:r>
          </a:p>
          <a:p>
            <a:pPr lvl="0" algn="just">
              <a:lnSpc>
                <a:spcPct val="200000"/>
              </a:lnSpc>
              <a:buClr>
                <a:srgbClr val="D34817"/>
              </a:buClr>
            </a:pPr>
            <a:r>
              <a:rPr lang="en-IN" sz="2600" i="1" dirty="0">
                <a:solidFill>
                  <a:prstClr val="black"/>
                </a:solidFill>
                <a:latin typeface="TimesNewRomanPSMT,Italic"/>
              </a:rPr>
              <a:t> </a:t>
            </a:r>
            <a:r>
              <a:rPr lang="en-IN" sz="2600" b="1" i="1" dirty="0">
                <a:solidFill>
                  <a:prstClr val="black"/>
                </a:solidFill>
                <a:latin typeface="TimesNewRomanPSMT,Italic"/>
              </a:rPr>
              <a:t>“Sound experience involves continuity</a:t>
            </a:r>
          </a:p>
          <a:p>
            <a:pPr marL="0" lvl="0" indent="0" algn="just">
              <a:lnSpc>
                <a:spcPct val="200000"/>
              </a:lnSpc>
              <a:buClr>
                <a:srgbClr val="D34817"/>
              </a:buClr>
              <a:buNone/>
            </a:pPr>
            <a:r>
              <a:rPr lang="en-IN" sz="2600" b="1" i="1" dirty="0">
                <a:solidFill>
                  <a:prstClr val="black"/>
                </a:solidFill>
                <a:latin typeface="TimesNewRomanPSMT,Italic"/>
              </a:rPr>
              <a:t>between learners and what is learned” </a:t>
            </a:r>
            <a:r>
              <a:rPr lang="en-IN" sz="1900" b="1" i="1" dirty="0">
                <a:solidFill>
                  <a:srgbClr val="D60093"/>
                </a:solidFill>
                <a:latin typeface="TimesNewRomanPSMT,Italic"/>
              </a:rPr>
              <a:t>John Dewey</a:t>
            </a:r>
            <a:endParaRPr lang="en-US" sz="1900" b="1" dirty="0">
              <a:solidFill>
                <a:srgbClr val="D60093"/>
              </a:solidFill>
              <a:latin typeface="Cambri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635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393895"/>
            <a:ext cx="8292905" cy="173896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dirty="0" smtClean="0"/>
              <a:t>Steps</a:t>
            </a:r>
            <a:br>
              <a:rPr lang="en-US" dirty="0" smtClean="0"/>
            </a:br>
            <a:r>
              <a:rPr lang="en-IN" sz="3100" b="1" spc="0" dirty="0">
                <a:solidFill>
                  <a:srgbClr val="0033FF"/>
                </a:solidFill>
                <a:latin typeface="Bookman Old Style" pitchFamily="18" charset="0"/>
                <a:ea typeface="+mn-ea"/>
                <a:cs typeface="+mn-cs"/>
              </a:rPr>
              <a:t>I</a:t>
            </a:r>
            <a:r>
              <a:rPr lang="en-IN" sz="3100" b="1" spc="0" dirty="0" smtClean="0">
                <a:solidFill>
                  <a:srgbClr val="0033FF"/>
                </a:solidFill>
                <a:latin typeface="Bookman Old Style" pitchFamily="18" charset="0"/>
                <a:ea typeface="+mn-ea"/>
                <a:cs typeface="+mn-cs"/>
              </a:rPr>
              <a:t>. </a:t>
            </a:r>
            <a:r>
              <a:rPr lang="en-IN" sz="3100" b="1" spc="0" dirty="0">
                <a:solidFill>
                  <a:srgbClr val="0033FF"/>
                </a:solidFill>
                <a:latin typeface="Bookman Old Style" pitchFamily="18" charset="0"/>
                <a:ea typeface="+mn-ea"/>
                <a:cs typeface="+mn-cs"/>
              </a:rPr>
              <a:t>SETTING THE </a:t>
            </a:r>
            <a:r>
              <a:rPr lang="en-IN" sz="3100" b="1" spc="0" dirty="0" smtClean="0">
                <a:solidFill>
                  <a:srgbClr val="0033FF"/>
                </a:solidFill>
                <a:latin typeface="Bookman Old Style" pitchFamily="18" charset="0"/>
                <a:ea typeface="+mn-ea"/>
                <a:cs typeface="+mn-cs"/>
              </a:rPr>
              <a:t>STAGE/ START THE LESSON</a:t>
            </a:r>
            <a:r>
              <a:rPr lang="en-IN" sz="2400" b="1" spc="0" dirty="0">
                <a:solidFill>
                  <a:prstClr val="black"/>
                </a:solidFill>
                <a:latin typeface="Cambria,Bold"/>
                <a:ea typeface="+mn-ea"/>
                <a:cs typeface="+mn-cs"/>
              </a:rPr>
              <a:t/>
            </a:r>
            <a:br>
              <a:rPr lang="en-IN" sz="2400" b="1" spc="0" dirty="0">
                <a:solidFill>
                  <a:prstClr val="black"/>
                </a:solidFill>
                <a:latin typeface="Cambria,Bold"/>
                <a:ea typeface="+mn-ea"/>
                <a:cs typeface="+mn-cs"/>
              </a:rPr>
            </a:br>
            <a:r>
              <a:rPr lang="en-US" dirty="0" smtClean="0"/>
              <a:t> 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2664945"/>
              </p:ext>
            </p:extLst>
          </p:nvPr>
        </p:nvGraphicFramePr>
        <p:xfrm>
          <a:off x="323528" y="1844823"/>
          <a:ext cx="8301608" cy="47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701208"/>
              </a:tblGrid>
              <a:tr h="1498848">
                <a:tc>
                  <a:txBody>
                    <a:bodyPr/>
                    <a:lstStyle/>
                    <a:p>
                      <a:pPr marL="54864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9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I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1. Checking prior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864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9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IN" sz="3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Italic"/>
                          <a:ea typeface="+mn-ea"/>
                          <a:cs typeface="+mn-cs"/>
                        </a:rPr>
                        <a:t>check what learners already know (Questions)</a:t>
                      </a: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kumimoji="0" lang="e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en-I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Pre- Activity Phase </a:t>
                      </a:r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role play , activity, teaching aids, create a situation based on the lesson</a:t>
                      </a:r>
                      <a:endParaRPr lang="en-IN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mbria" pitchFamily="18" charset="0"/>
                        </a:rPr>
                        <a:t>3.Resources</a:t>
                      </a:r>
                      <a:r>
                        <a:rPr lang="en-US" sz="2800" b="1" baseline="0" dirty="0" smtClean="0">
                          <a:latin typeface="Cambria" pitchFamily="18" charset="0"/>
                        </a:rPr>
                        <a:t> required </a:t>
                      </a:r>
                      <a:endParaRPr lang="en-IN" sz="28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Ppts</a:t>
                      </a:r>
                      <a:r>
                        <a:rPr lang="en-US" sz="2400" dirty="0" smtClean="0"/>
                        <a:t> videos textbook writing materials teaching aids 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9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740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 smtClean="0">
                <a:latin typeface="Bookman Old Style" pitchFamily="18" charset="0"/>
              </a:rPr>
              <a:t>B.</a:t>
            </a:r>
            <a:r>
              <a:rPr lang="en-US" sz="3200" b="1" i="1" spc="0" dirty="0" smtClean="0">
                <a:solidFill>
                  <a:srgbClr val="0070C0"/>
                </a:solidFill>
                <a:latin typeface="Bookman Old Style" pitchFamily="18" charset="0"/>
                <a:ea typeface="+mn-ea"/>
                <a:cs typeface="+mn-cs"/>
              </a:rPr>
              <a:t>IMPLEMENTATION </a:t>
            </a:r>
            <a:r>
              <a:rPr lang="en-US" sz="3200" b="1" i="1" spc="0" dirty="0">
                <a:solidFill>
                  <a:srgbClr val="0070C0"/>
                </a:solidFill>
                <a:latin typeface="Bookman Old Style" pitchFamily="18" charset="0"/>
                <a:ea typeface="+mn-ea"/>
                <a:cs typeface="+mn-cs"/>
              </a:rPr>
              <a:t>OF THE LESSON </a:t>
            </a:r>
            <a:endParaRPr lang="en-IN" sz="3200" b="1" i="1" spc="0" dirty="0">
              <a:solidFill>
                <a:srgbClr val="0070C0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3477504"/>
              </p:ext>
            </p:extLst>
          </p:nvPr>
        </p:nvGraphicFramePr>
        <p:xfrm>
          <a:off x="457200" y="1628800"/>
          <a:ext cx="8229600" cy="523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368152">
                <a:tc>
                  <a:txBody>
                    <a:bodyPr/>
                    <a:lstStyle/>
                    <a:p>
                      <a:r>
                        <a:rPr kumimoji="0" lang="en-IN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i.Sparking</a:t>
                      </a:r>
                      <a:r>
                        <a:rPr kumimoji="0" lang="en-I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 curiosity</a:t>
                      </a:r>
                    </a:p>
                    <a:p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(Create interest )</a:t>
                      </a:r>
                      <a:endParaRPr lang="en-IN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D34817"/>
                        </a:buClr>
                        <a:buSzPct val="85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IN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Italic"/>
                          <a:ea typeface="+mn-ea"/>
                          <a:cs typeface="+mn-cs"/>
                        </a:rPr>
                        <a:t>Vidoes,ppt</a:t>
                      </a:r>
                      <a:r>
                        <a:rPr kumimoji="0" lang="en-IN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Italic"/>
                          <a:ea typeface="+mn-ea"/>
                          <a:cs typeface="+mn-cs"/>
                        </a:rPr>
                        <a:t> &amp; teaching </a:t>
                      </a:r>
                      <a:r>
                        <a:rPr kumimoji="0" lang="en-IN" sz="24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Italic"/>
                          <a:ea typeface="+mn-ea"/>
                          <a:cs typeface="+mn-cs"/>
                        </a:rPr>
                        <a:t>aids,story</a:t>
                      </a:r>
                      <a:r>
                        <a:rPr kumimoji="0" lang="en-IN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Italic"/>
                          <a:ea typeface="+mn-ea"/>
                          <a:cs typeface="+mn-cs"/>
                        </a:rPr>
                        <a:t> telling (vocabulary building)</a:t>
                      </a:r>
                      <a:endParaRPr kumimoji="0" lang="en-IN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,Italic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5273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2.Providing experience </a:t>
                      </a:r>
                      <a:endParaRPr lang="en-IN" sz="24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</a:t>
                      </a:r>
                      <a:r>
                        <a:rPr lang="en-US" sz="2400" b="0" dirty="0" smtClean="0"/>
                        <a:t>Experiential learning strategies) Values &amp;</a:t>
                      </a:r>
                      <a:r>
                        <a:rPr lang="en-US" sz="2400" b="0" baseline="0" dirty="0" smtClean="0"/>
                        <a:t> life skills</a:t>
                      </a:r>
                      <a:r>
                        <a:rPr lang="en-US" sz="2400" dirty="0" smtClean="0"/>
                        <a:t>(Concept, Term, Facts)</a:t>
                      </a: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Activities, group work, pair work, doing experiments, role play, </a:t>
                      </a:r>
                      <a:endParaRPr lang="en-IN" sz="2400" dirty="0"/>
                    </a:p>
                  </a:txBody>
                  <a:tcPr/>
                </a:tc>
              </a:tr>
              <a:tr h="15822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3.Drawing inferences (</a:t>
                      </a:r>
                      <a:r>
                        <a:rPr lang="en-US" sz="2400" dirty="0" err="1" smtClean="0"/>
                        <a:t>Record,document</a:t>
                      </a:r>
                      <a:r>
                        <a:rPr lang="en-US" sz="2400" dirty="0" smtClean="0"/>
                        <a:t> their observations, </a:t>
                      </a:r>
                      <a:r>
                        <a:rPr lang="en-US" sz="2400" dirty="0" err="1" smtClean="0"/>
                        <a:t>learnig</a:t>
                      </a:r>
                      <a:r>
                        <a:rPr lang="en-US" sz="2400" dirty="0" smtClean="0"/>
                        <a:t> from tasks)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Group discussion,</a:t>
                      </a:r>
                    </a:p>
                    <a:p>
                      <a:r>
                        <a:rPr lang="en-US" sz="3200" dirty="0" smtClean="0"/>
                        <a:t>(subject Enhancement)</a:t>
                      </a:r>
                      <a:endParaRPr lang="en-IN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57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Bookman Old Style" pitchFamily="18" charset="0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Bookman Old Style" pitchFamily="18" charset="0"/>
              </a:rPr>
              <a:t>. CONCLUSIVE PHASE</a:t>
            </a:r>
            <a:endParaRPr lang="en-IN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0990365"/>
              </p:ext>
            </p:extLst>
          </p:nvPr>
        </p:nvGraphicFramePr>
        <p:xfrm>
          <a:off x="457200" y="1600200"/>
          <a:ext cx="8229600" cy="472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12776">
                <a:tc>
                  <a:txBody>
                    <a:bodyPr/>
                    <a:lstStyle/>
                    <a:p>
                      <a:r>
                        <a:rPr kumimoji="0" lang="en-IN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,Bold"/>
                          <a:ea typeface="+mn-ea"/>
                          <a:cs typeface="+mn-cs"/>
                        </a:rPr>
                        <a:t>Conceptualization </a:t>
                      </a:r>
                    </a:p>
                    <a:p>
                      <a:endParaRPr lang="en-IN" sz="4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Through questions </a:t>
                      </a:r>
                    </a:p>
                    <a:p>
                      <a:r>
                        <a:rPr lang="en-US" sz="2400" b="1" dirty="0" smtClean="0"/>
                        <a:t>Students assimilates</a:t>
                      </a:r>
                      <a:r>
                        <a:rPr lang="en-US" sz="2400" b="1" baseline="0" dirty="0" smtClean="0"/>
                        <a:t> answers  from inferences </a:t>
                      </a:r>
                    </a:p>
                    <a:p>
                      <a:r>
                        <a:rPr lang="en-US" sz="2400" b="1" baseline="0" dirty="0" smtClean="0"/>
                        <a:t>Solving problems</a:t>
                      </a:r>
                      <a:endParaRPr lang="en-IN" sz="2400" b="1" dirty="0"/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200" dirty="0" smtClean="0"/>
                        <a:t>Connecting to real life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Students are asked to do</a:t>
                      </a:r>
                      <a:r>
                        <a:rPr lang="en-US" sz="2400" baseline="0" dirty="0" smtClean="0"/>
                        <a:t> a / reports / reflection on </a:t>
                      </a:r>
                      <a:r>
                        <a:rPr lang="en-US" sz="2400" dirty="0" smtClean="0"/>
                        <a:t> importance of learned lesson in their daily life</a:t>
                      </a:r>
                      <a:endParaRPr lang="en-IN" sz="2400" dirty="0"/>
                    </a:p>
                  </a:txBody>
                  <a:tcPr/>
                </a:tc>
              </a:tr>
              <a:tr h="153614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Extended learning (Subject Connect)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Field visits , projects, awareness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programme</a:t>
                      </a:r>
                      <a:r>
                        <a:rPr lang="en-US" sz="2400" baseline="0" dirty="0" smtClean="0"/>
                        <a:t>, production of materials, writing assignment, 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85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6120680"/>
          </a:xfrm>
        </p:spPr>
        <p:txBody>
          <a:bodyPr>
            <a:normAutofit fontScale="92500"/>
          </a:bodyPr>
          <a:lstStyle/>
          <a:p>
            <a:pPr lvl="0">
              <a:buClr>
                <a:srgbClr val="D34817"/>
              </a:buClr>
            </a:pPr>
            <a:endParaRPr lang="en-IN" sz="1500" i="1" dirty="0">
              <a:solidFill>
                <a:prstClr val="black"/>
              </a:solidFill>
              <a:latin typeface="Cambria,Italic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IN" sz="2800" b="1" dirty="0" smtClean="0">
                <a:solidFill>
                  <a:srgbClr val="0070C0"/>
                </a:solidFill>
                <a:latin typeface="Bookman Old Style" pitchFamily="18" charset="0"/>
              </a:rPr>
              <a:t>D. Assessment </a:t>
            </a:r>
            <a:endParaRPr lang="en-IN" i="1" dirty="0">
              <a:solidFill>
                <a:prstClr val="black"/>
              </a:solidFill>
              <a:latin typeface="Cambria,Italic"/>
            </a:endParaRP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                    facilitator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check and ensure that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                    learners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have constructed knowledge and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                   learning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objectives have been 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achieved (formative</a:t>
            </a:r>
          </a:p>
          <a:p>
            <a:pPr marL="0" lvl="0" indent="0">
              <a:lnSpc>
                <a:spcPct val="150000"/>
              </a:lnSpc>
              <a:buClr>
                <a:srgbClr val="D34817"/>
              </a:buClr>
              <a:buNone/>
            </a:pPr>
            <a:r>
              <a:rPr lang="en-IN" i="1" dirty="0">
                <a:solidFill>
                  <a:prstClr val="black"/>
                </a:solidFill>
                <a:latin typeface="Cambria,Italic"/>
              </a:rPr>
              <a:t> 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                  assessment, home works, assignments )</a:t>
            </a:r>
            <a:endParaRPr lang="en-IN" i="1" dirty="0">
              <a:solidFill>
                <a:prstClr val="black"/>
              </a:solidFill>
              <a:latin typeface="Cambria,Italic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IN" b="1" dirty="0" smtClean="0">
                <a:solidFill>
                  <a:srgbClr val="0070C0"/>
                </a:solidFill>
                <a:latin typeface="Bookman Old Style" pitchFamily="18" charset="0"/>
              </a:rPr>
              <a:t>E. My </a:t>
            </a:r>
            <a:r>
              <a:rPr lang="en-IN" b="1" dirty="0">
                <a:solidFill>
                  <a:srgbClr val="0070C0"/>
                </a:solidFill>
                <a:latin typeface="Bookman Old Style" pitchFamily="18" charset="0"/>
              </a:rPr>
              <a:t>Own Learning (Post-Lesson Reflection</a:t>
            </a:r>
            <a:r>
              <a:rPr lang="en-IN" b="1" dirty="0" smtClean="0">
                <a:solidFill>
                  <a:srgbClr val="0070C0"/>
                </a:solidFill>
                <a:latin typeface="Bookman Old Style" pitchFamily="18" charset="0"/>
              </a:rPr>
              <a:t>)</a:t>
            </a:r>
            <a:endParaRPr lang="en-IN" b="1" dirty="0" smtClean="0">
              <a:solidFill>
                <a:prstClr val="black"/>
              </a:solidFill>
              <a:latin typeface="Cambria,Bold"/>
            </a:endParaRPr>
          </a:p>
          <a:p>
            <a:pPr>
              <a:lnSpc>
                <a:spcPct val="150000"/>
              </a:lnSpc>
              <a:buClr>
                <a:srgbClr val="D34817"/>
              </a:buClr>
            </a:pP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 Reflects his teaching skills  through RUBRICS </a:t>
            </a:r>
          </a:p>
          <a:p>
            <a:pPr>
              <a:lnSpc>
                <a:spcPct val="150000"/>
              </a:lnSpc>
              <a:buClr>
                <a:srgbClr val="D34817"/>
              </a:buClr>
            </a:pPr>
            <a:r>
              <a:rPr lang="en-IN" i="1" dirty="0">
                <a:solidFill>
                  <a:prstClr val="black"/>
                </a:solidFill>
                <a:latin typeface="Cambria,Italic"/>
              </a:rPr>
              <a:t>C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hallenges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/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problems faced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by 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the facilitator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while planning and 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implementing the </a:t>
            </a:r>
            <a:r>
              <a:rPr lang="en-IN" i="1" dirty="0">
                <a:solidFill>
                  <a:prstClr val="black"/>
                </a:solidFill>
                <a:latin typeface="Cambria,Italic"/>
              </a:rPr>
              <a:t>lesson </a:t>
            </a:r>
            <a:r>
              <a:rPr lang="en-IN" i="1" dirty="0" smtClean="0">
                <a:solidFill>
                  <a:prstClr val="black"/>
                </a:solidFill>
                <a:latin typeface="Cambria,Italic"/>
              </a:rPr>
              <a:t>plan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</a:pPr>
            <a:r>
              <a:rPr lang="en-US" i="1" dirty="0" smtClean="0">
                <a:solidFill>
                  <a:prstClr val="black"/>
                </a:solidFill>
                <a:latin typeface="Cambria,Italic"/>
              </a:rPr>
              <a:t>Feedback from the students </a:t>
            </a: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6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ion Clip Art - Thumbnail - Thank You Transparent 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60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NCF 2005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endParaRPr lang="en-IN" dirty="0" smtClean="0">
              <a:latin typeface="Cambria"/>
            </a:endParaRPr>
          </a:p>
          <a:p>
            <a:pPr algn="just">
              <a:lnSpc>
                <a:spcPct val="150000"/>
              </a:lnSpc>
            </a:pPr>
            <a:r>
              <a:rPr lang="en-IN" sz="9600" dirty="0" smtClean="0">
                <a:latin typeface="Cambria" pitchFamily="18" charset="0"/>
              </a:rPr>
              <a:t>The  </a:t>
            </a:r>
            <a:r>
              <a:rPr lang="en-IN" sz="9600" dirty="0">
                <a:latin typeface="Cambria" pitchFamily="18" charset="0"/>
              </a:rPr>
              <a:t>national curriculum </a:t>
            </a:r>
            <a:r>
              <a:rPr lang="en-IN" sz="9600" dirty="0" smtClean="0">
                <a:latin typeface="Cambria" pitchFamily="18" charset="0"/>
              </a:rPr>
              <a:t>framework (2005)  has put </a:t>
            </a:r>
            <a:r>
              <a:rPr lang="en-IN" sz="9600" dirty="0">
                <a:latin typeface="Cambria" pitchFamily="18" charset="0"/>
              </a:rPr>
              <a:t>greater emphasis on designing tasks-based learning experiences that challenge </a:t>
            </a:r>
            <a:r>
              <a:rPr lang="en-IN" sz="9600" dirty="0" smtClean="0">
                <a:latin typeface="Cambria" pitchFamily="18" charset="0"/>
              </a:rPr>
              <a:t>students thinking </a:t>
            </a:r>
            <a:r>
              <a:rPr lang="en-IN" sz="9600" dirty="0">
                <a:latin typeface="Cambria" pitchFamily="18" charset="0"/>
              </a:rPr>
              <a:t>and encourage independent thought and action</a:t>
            </a:r>
            <a:r>
              <a:rPr lang="en-IN" sz="9600" dirty="0" smtClean="0">
                <a:latin typeface="Cambria" pitchFamily="18" charset="0"/>
              </a:rPr>
              <a:t>.</a:t>
            </a:r>
            <a:r>
              <a:rPr lang="en-IN" sz="9600" i="1" dirty="0">
                <a:latin typeface="Cambria" pitchFamily="18" charset="0"/>
              </a:rPr>
              <a:t> </a:t>
            </a:r>
            <a:endParaRPr lang="en-IN" sz="9600" i="1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9600" b="1" dirty="0" smtClean="0">
                <a:solidFill>
                  <a:srgbClr val="D60093"/>
                </a:solidFill>
                <a:latin typeface="Cambria" pitchFamily="18" charset="0"/>
              </a:rPr>
              <a:t>“</a:t>
            </a:r>
            <a:r>
              <a:rPr lang="en-IN" sz="9600" dirty="0" smtClean="0">
                <a:solidFill>
                  <a:srgbClr val="D60093"/>
                </a:solidFill>
                <a:latin typeface="Cambria" pitchFamily="18" charset="0"/>
              </a:rPr>
              <a:t>Children </a:t>
            </a:r>
            <a:r>
              <a:rPr lang="en-IN" sz="9600" dirty="0">
                <a:solidFill>
                  <a:srgbClr val="D60093"/>
                </a:solidFill>
                <a:latin typeface="Cambria" pitchFamily="18" charset="0"/>
              </a:rPr>
              <a:t>learn in a variety of ways—through experience, making and doing </a:t>
            </a:r>
            <a:r>
              <a:rPr lang="en-IN" sz="9600" dirty="0" smtClean="0">
                <a:solidFill>
                  <a:srgbClr val="D60093"/>
                </a:solidFill>
                <a:latin typeface="Cambria" pitchFamily="18" charset="0"/>
              </a:rPr>
              <a:t>things, experimentation</a:t>
            </a:r>
            <a:r>
              <a:rPr lang="en-IN" sz="9600" dirty="0">
                <a:solidFill>
                  <a:srgbClr val="D60093"/>
                </a:solidFill>
                <a:latin typeface="Cambria" pitchFamily="18" charset="0"/>
              </a:rPr>
              <a:t>, reading, discussion, asking, listening, thinking and reflecting, and </a:t>
            </a:r>
            <a:r>
              <a:rPr lang="en-IN" sz="9600" dirty="0" smtClean="0">
                <a:solidFill>
                  <a:srgbClr val="D60093"/>
                </a:solidFill>
                <a:latin typeface="Cambria" pitchFamily="18" charset="0"/>
              </a:rPr>
              <a:t>expressing oneself </a:t>
            </a:r>
            <a:r>
              <a:rPr lang="en-IN" sz="9600" dirty="0">
                <a:solidFill>
                  <a:srgbClr val="D60093"/>
                </a:solidFill>
                <a:latin typeface="Cambria" pitchFamily="18" charset="0"/>
              </a:rPr>
              <a:t>in speech, movement or writing—both individually and with others. They </a:t>
            </a:r>
            <a:r>
              <a:rPr lang="en-IN" sz="9600" dirty="0" smtClean="0">
                <a:solidFill>
                  <a:srgbClr val="D60093"/>
                </a:solidFill>
                <a:latin typeface="Cambria" pitchFamily="18" charset="0"/>
              </a:rPr>
              <a:t>require opportunities </a:t>
            </a:r>
            <a:r>
              <a:rPr lang="en-IN" sz="9600" dirty="0">
                <a:solidFill>
                  <a:srgbClr val="D60093"/>
                </a:solidFill>
                <a:latin typeface="Cambria" pitchFamily="18" charset="0"/>
              </a:rPr>
              <a:t>of all these kinds in the course of their </a:t>
            </a:r>
            <a:r>
              <a:rPr lang="en-IN" sz="9600" dirty="0" smtClean="0">
                <a:solidFill>
                  <a:srgbClr val="D60093"/>
                </a:solidFill>
                <a:latin typeface="Cambria" pitchFamily="18" charset="0"/>
              </a:rPr>
              <a:t>development”.(</a:t>
            </a:r>
            <a:r>
              <a:rPr lang="en-IN" sz="9600" dirty="0">
                <a:solidFill>
                  <a:srgbClr val="D60093"/>
                </a:solidFill>
                <a:latin typeface="Cambria" pitchFamily="18" charset="0"/>
              </a:rPr>
              <a:t>NCF, 2005 page 34)</a:t>
            </a:r>
          </a:p>
          <a:p>
            <a:pPr marL="0" indent="0">
              <a:buNone/>
            </a:pPr>
            <a:endParaRPr lang="en-IN" sz="2900" dirty="0" smtClean="0">
              <a:latin typeface="Cambria"/>
            </a:endParaRPr>
          </a:p>
          <a:p>
            <a:pPr algn="just">
              <a:lnSpc>
                <a:spcPct val="150000"/>
              </a:lnSpc>
            </a:pPr>
            <a:r>
              <a:rPr lang="en-IN" sz="2900" dirty="0" smtClean="0">
                <a:latin typeface="Cambria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48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Autofit/>
          </a:bodyPr>
          <a:lstStyle/>
          <a:p>
            <a:pPr lvl="0" algn="just">
              <a:lnSpc>
                <a:spcPct val="200000"/>
              </a:lnSpc>
              <a:buClr>
                <a:srgbClr val="D34817"/>
              </a:buClr>
            </a:pPr>
            <a:r>
              <a:rPr lang="en-IN" dirty="0" smtClean="0">
                <a:solidFill>
                  <a:prstClr val="black"/>
                </a:solidFill>
                <a:latin typeface="Arial Rounded MT Bold" pitchFamily="34" charset="0"/>
              </a:rPr>
              <a:t>Hence the policy </a:t>
            </a:r>
            <a:r>
              <a:rPr lang="en-IN" dirty="0">
                <a:solidFill>
                  <a:prstClr val="black"/>
                </a:solidFill>
                <a:latin typeface="Arial Rounded MT Bold" pitchFamily="34" charset="0"/>
              </a:rPr>
              <a:t>makers, </a:t>
            </a:r>
            <a:r>
              <a:rPr lang="en-IN" dirty="0" smtClean="0">
                <a:solidFill>
                  <a:prstClr val="black"/>
                </a:solidFill>
                <a:latin typeface="Arial Rounded MT Bold" pitchFamily="34" charset="0"/>
              </a:rPr>
              <a:t>educationists </a:t>
            </a:r>
            <a:r>
              <a:rPr lang="en-IN" dirty="0">
                <a:solidFill>
                  <a:prstClr val="black"/>
                </a:solidFill>
                <a:latin typeface="Arial Rounded MT Bold" pitchFamily="34" charset="0"/>
              </a:rPr>
              <a:t>and supporting educational governing bodies -  UNESCO , NCERT, CBSE </a:t>
            </a:r>
            <a:r>
              <a:rPr lang="en-IN" sz="800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IN" dirty="0">
                <a:solidFill>
                  <a:prstClr val="black"/>
                </a:solidFill>
                <a:latin typeface="Arial Rounded MT Bold" pitchFamily="34" charset="0"/>
              </a:rPr>
              <a:t>and </a:t>
            </a:r>
            <a:r>
              <a:rPr lang="en-IN" dirty="0" smtClean="0">
                <a:solidFill>
                  <a:prstClr val="black"/>
                </a:solidFill>
                <a:latin typeface="Arial Rounded MT Bold" pitchFamily="34" charset="0"/>
              </a:rPr>
              <a:t>MHRD  recognised </a:t>
            </a:r>
            <a:r>
              <a:rPr lang="en-IN" sz="2800" dirty="0" smtClean="0">
                <a:solidFill>
                  <a:prstClr val="black"/>
                </a:solidFill>
                <a:latin typeface="Arial Rounded MT Bold" pitchFamily="34" charset="0"/>
              </a:rPr>
              <a:t>t</a:t>
            </a:r>
            <a:r>
              <a:rPr lang="en-IN" dirty="0" smtClean="0">
                <a:solidFill>
                  <a:prstClr val="black"/>
                </a:solidFill>
                <a:latin typeface="Arial Rounded MT Bold" pitchFamily="34" charset="0"/>
              </a:rPr>
              <a:t>he need </a:t>
            </a:r>
            <a:r>
              <a:rPr lang="en-IN" dirty="0">
                <a:solidFill>
                  <a:prstClr val="black"/>
                </a:solidFill>
                <a:latin typeface="Arial Rounded MT Bold" pitchFamily="34" charset="0"/>
              </a:rPr>
              <a:t>for active </a:t>
            </a:r>
            <a:r>
              <a:rPr lang="en-IN" dirty="0" smtClean="0">
                <a:solidFill>
                  <a:prstClr val="black"/>
                </a:solidFill>
                <a:latin typeface="Arial Rounded MT Bold" pitchFamily="34" charset="0"/>
              </a:rPr>
              <a:t>student-oriented teaching  and learning by EXPERIENTIAL LEARNING</a:t>
            </a:r>
            <a:endParaRPr lang="en-IN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7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BASES OF EXPERIENTIAL LEARNING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IN" sz="2800" b="1" dirty="0" smtClean="0">
              <a:solidFill>
                <a:srgbClr val="D60093"/>
              </a:solidFill>
              <a:latin typeface="Cambria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Cambria"/>
            </a:endParaRPr>
          </a:p>
          <a:p>
            <a:pPr>
              <a:lnSpc>
                <a:spcPct val="150000"/>
              </a:lnSpc>
            </a:pPr>
            <a:endParaRPr lang="en-IN" sz="2800" b="1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53617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ct val="20000"/>
              </a:spcBef>
              <a:buClr>
                <a:srgbClr val="D34817"/>
              </a:buClr>
              <a:buSzPct val="85000"/>
            </a:pPr>
            <a:r>
              <a:rPr lang="en-IN" sz="24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 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John Dewey 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(1938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),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 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Jean Piaget 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(1966),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  Lev </a:t>
            </a:r>
            <a:r>
              <a:rPr lang="en-IN" sz="3200" b="1" dirty="0" err="1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Vygotsky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(1932) 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David Kolb (1984),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 and 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Wells (1995) have greatly contributed </a:t>
            </a:r>
            <a:r>
              <a:rPr lang="en-IN" sz="3200" b="1" dirty="0" smtClean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to </a:t>
            </a:r>
            <a:r>
              <a:rPr lang="en-IN" sz="3200" b="1" dirty="0">
                <a:solidFill>
                  <a:prstClr val="black"/>
                </a:solidFill>
                <a:latin typeface="Bell MT" pitchFamily="18" charset="0"/>
                <a:ea typeface="Calibri"/>
                <a:cs typeface="Times New Roman"/>
              </a:rPr>
              <a:t>experiential learning.</a:t>
            </a:r>
          </a:p>
        </p:txBody>
      </p:sp>
    </p:spTree>
    <p:extLst>
      <p:ext uri="{BB962C8B-B14F-4D97-AF65-F5344CB8AC3E}">
        <p14:creationId xmlns:p14="http://schemas.microsoft.com/office/powerpoint/2010/main" xmlns="" val="177673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ories, Practices, and Programs. Educational Theory Lifelong Learning –  Pedagogy – Andragogy Constructivism – Learner actively creates or  “constructs” - ppt downloa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84976" cy="60486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599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631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D60093"/>
                </a:solidFill>
              </a:rPr>
              <a:t> </a:t>
            </a:r>
            <a:r>
              <a:rPr lang="en-IN" sz="2800" b="1" dirty="0" smtClean="0">
                <a:solidFill>
                  <a:srgbClr val="D60093"/>
                </a:solidFill>
                <a:latin typeface="arial"/>
              </a:rPr>
              <a:t>JEAN PIAGET (1896–1980)</a:t>
            </a:r>
            <a:endParaRPr lang="en-US" sz="2800" b="1" dirty="0" smtClean="0">
              <a:solidFill>
                <a:srgbClr val="D60093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Children are active learners.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 He found out cognitive  theory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They  construct new knowledge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as they move different cognitive stages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 ( with their previous knowledge). </a:t>
            </a:r>
            <a:endParaRPr lang="en-IN" dirty="0"/>
          </a:p>
        </p:txBody>
      </p:sp>
      <p:pic>
        <p:nvPicPr>
          <p:cNvPr id="4" name="Picture 3" descr="Jean Piaget - Theory, Stages &amp; Psychology - Biograph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24036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31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ly Childhood Education : TEORI PERKEMBANGAN VYGOTSKY | Pertumbuhan anak,  Teori, Bahas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036496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225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1579</TotalTime>
  <Words>1130</Words>
  <Application>Microsoft Office PowerPoint</Application>
  <PresentationFormat>On-screen Show (4:3)</PresentationFormat>
  <Paragraphs>139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Clarity</vt:lpstr>
      <vt:lpstr> EXPERIENTIAL LEARNING</vt:lpstr>
      <vt:lpstr>Slide 2</vt:lpstr>
      <vt:lpstr>Educational thoughts </vt:lpstr>
      <vt:lpstr>NCF 2005</vt:lpstr>
      <vt:lpstr>Slide 5</vt:lpstr>
      <vt:lpstr>BASES OF EXPERIENTIAL LEARNING</vt:lpstr>
      <vt:lpstr>Slide 7</vt:lpstr>
      <vt:lpstr>Slide 8</vt:lpstr>
      <vt:lpstr>Slide 9</vt:lpstr>
      <vt:lpstr>Albert Bandura</vt:lpstr>
      <vt:lpstr>Slide 11</vt:lpstr>
      <vt:lpstr>WHY – SIGNIFICANT </vt:lpstr>
      <vt:lpstr>EXPERIENTIAL LEARNING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Steps I. SETTING THE STAGE/ START THE LESSON  </vt:lpstr>
      <vt:lpstr>B.IMPLEMENTATION OF THE LESSON </vt:lpstr>
      <vt:lpstr>C. CONCLUSIVE PHASE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TRINITY</dc:creator>
  <cp:lastModifiedBy>DEEPA</cp:lastModifiedBy>
  <cp:revision>110</cp:revision>
  <dcterms:created xsi:type="dcterms:W3CDTF">2021-04-30T17:22:59Z</dcterms:created>
  <dcterms:modified xsi:type="dcterms:W3CDTF">2022-09-15T10:06:53Z</dcterms:modified>
</cp:coreProperties>
</file>