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0" r:id="rId10"/>
    <p:sldId id="276" r:id="rId11"/>
    <p:sldId id="261" r:id="rId12"/>
    <p:sldId id="262" r:id="rId13"/>
    <p:sldId id="275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D689C4-62D8-4C53-8BC6-CB894164D47B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27E16C-1EC6-489E-A232-3E83CCB3C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 result for approaches of educational technology pp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30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 processing, database, spreadsheet, telecommunications, presentation, authoring, graphic paint programs.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2500" lnSpcReduction="10000"/>
          </a:bodyPr>
          <a:lstStyle/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 used the principles of psychology for modifying his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fontAlgn="base"/>
            <a:r>
              <a:rPr lang="en-US" dirty="0" smtClean="0"/>
              <a:t>The pioneering work in software approach was done by Skinner and other </a:t>
            </a:r>
            <a:r>
              <a:rPr lang="en-US" dirty="0" err="1" smtClean="0"/>
              <a:t>behaviourists</a:t>
            </a:r>
            <a:r>
              <a:rPr lang="en-US" dirty="0" smtClean="0"/>
              <a:t>. </a:t>
            </a:r>
          </a:p>
          <a:p>
            <a:pPr fontAlgn="base"/>
            <a:r>
              <a:rPr lang="en-US" dirty="0" smtClean="0"/>
              <a:t>also termed as Instructional Technology or Teaching Technology or </a:t>
            </a:r>
            <a:r>
              <a:rPr lang="en-US" dirty="0" err="1" smtClean="0"/>
              <a:t>Behavioural</a:t>
            </a:r>
            <a:r>
              <a:rPr lang="en-US" dirty="0" smtClean="0"/>
              <a:t> Technology.</a:t>
            </a:r>
          </a:p>
          <a:p>
            <a:pPr fontAlgn="base"/>
            <a:r>
              <a:rPr lang="en-US" dirty="0" smtClean="0"/>
              <a:t> Newspapers, books, magazines, Drill and practice, tutorials or computer-based instruction, and simulations, educational games, flash cards may also form part of software. </a:t>
            </a:r>
          </a:p>
          <a:p>
            <a:pPr fontAlgn="base"/>
            <a:r>
              <a:rPr lang="en-US" dirty="0" smtClean="0"/>
              <a:t>concerned with teaching objectives in </a:t>
            </a:r>
            <a:r>
              <a:rPr lang="en-US" dirty="0" err="1" smtClean="0"/>
              <a:t>behavioural</a:t>
            </a:r>
            <a:r>
              <a:rPr lang="en-US" dirty="0" smtClean="0"/>
              <a:t> terms, principles of teaching, methods of teaching, reinforcement of instructional system, feedback, reviews and evaluation.</a:t>
            </a:r>
          </a:p>
          <a:p>
            <a:pPr fontAlgn="base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approach tries to develop all the three basic components of technology.</a:t>
            </a:r>
          </a:p>
          <a:p>
            <a:r>
              <a:rPr lang="en-US" dirty="0" smtClean="0"/>
              <a:t> Input</a:t>
            </a:r>
          </a:p>
          <a:p>
            <a:r>
              <a:rPr lang="en-US" dirty="0" smtClean="0"/>
              <a:t> Process and</a:t>
            </a:r>
          </a:p>
          <a:p>
            <a:r>
              <a:rPr lang="en-US" dirty="0" smtClean="0"/>
              <a:t> Output.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 result for approaches of educational technology ppt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609600"/>
            <a:ext cx="8001000" cy="586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/>
          </a:bodyPr>
          <a:lstStyle/>
          <a:p>
            <a:r>
              <a:rPr lang="en-US" dirty="0" smtClean="0"/>
              <a:t>Webster’s dictionary defines a system as “a regularly interacting or independent group of items forming a unified whole.”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905001"/>
            <a:ext cx="7924800" cy="4469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In </a:t>
            </a:r>
            <a:r>
              <a:rPr lang="en-US" sz="2400" dirty="0" smtClean="0"/>
              <a:t>education</a:t>
            </a:r>
            <a:r>
              <a:rPr lang="en-US" sz="2400" dirty="0"/>
              <a:t>, </a:t>
            </a:r>
            <a:r>
              <a:rPr lang="en-US" sz="2400" dirty="0" smtClean="0"/>
              <a:t>system consists of pupils</a:t>
            </a:r>
            <a:r>
              <a:rPr lang="en-US" sz="2400" dirty="0"/>
              <a:t>, teachers, curriculum, content and evaluation of instructional objectives. The teaching-learning process is viewed as communication and control taking place between the components of a system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In this case, the system is composed of a teacher, a student and a </a:t>
            </a:r>
            <a:r>
              <a:rPr lang="en-US" sz="2400" dirty="0" err="1"/>
              <a:t>programme</a:t>
            </a:r>
            <a:r>
              <a:rPr lang="en-US" sz="2400" dirty="0"/>
              <a:t> of instruction, all in a particular pattern of interaction.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In the systems approach to instruction, the teacher has to plan completely the utilization of selected resource material and the classroom activities. The teacher should have a good overall view of the subject, know his/her limitations, know all about his/her pupils and the individual differences in their learning capacities and plan accordingly.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steps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lnSpc>
                <a:spcPct val="160000"/>
              </a:lnSpc>
            </a:pPr>
            <a:r>
              <a:rPr lang="en-US" dirty="0" smtClean="0"/>
              <a:t>1. Formulating of specific instructional objectives to be achieved and  defining instructional goals,</a:t>
            </a:r>
            <a:br>
              <a:rPr lang="en-US" dirty="0" smtClean="0"/>
            </a:br>
            <a:r>
              <a:rPr lang="en-US" dirty="0" smtClean="0"/>
              <a:t>2. Deciding appropriate media to achieve these goals,</a:t>
            </a:r>
            <a:br>
              <a:rPr lang="en-US" dirty="0" smtClean="0"/>
            </a:br>
            <a:r>
              <a:rPr lang="en-US" dirty="0" smtClean="0"/>
              <a:t>3. Defining learner characteristics and requirements,</a:t>
            </a:r>
            <a:br>
              <a:rPr lang="en-US" dirty="0" smtClean="0"/>
            </a:br>
            <a:r>
              <a:rPr lang="en-US" dirty="0" smtClean="0"/>
              <a:t>4. Selecting appropriate methods suitable for effective learning to  take place,</a:t>
            </a:r>
            <a:br>
              <a:rPr lang="en-US" dirty="0" smtClean="0"/>
            </a:br>
            <a:r>
              <a:rPr lang="en-US" dirty="0" smtClean="0"/>
              <a:t>5. Selecting appropriate learning experiences from available  alternatives,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 fontScale="92500"/>
          </a:bodyPr>
          <a:lstStyle/>
          <a:p>
            <a:pPr fontAlgn="base">
              <a:lnSpc>
                <a:spcPct val="150000"/>
              </a:lnSpc>
            </a:pPr>
            <a:r>
              <a:rPr lang="en-US" dirty="0" smtClean="0"/>
              <a:t>6. Selecting appropriate materials and tools required,</a:t>
            </a:r>
            <a:br>
              <a:rPr lang="en-US" dirty="0" smtClean="0"/>
            </a:br>
            <a:r>
              <a:rPr lang="en-US" dirty="0" smtClean="0"/>
              <a:t>7. Assigning appropriate personal roles for teachers, students and  supporting staff,</a:t>
            </a:r>
            <a:br>
              <a:rPr lang="en-US" dirty="0" smtClean="0"/>
            </a:br>
            <a:r>
              <a:rPr lang="en-US" dirty="0" smtClean="0"/>
              <a:t>8. Implementing the </a:t>
            </a:r>
            <a:r>
              <a:rPr lang="en-US" dirty="0" err="1" smtClean="0"/>
              <a:t>programme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9. Evaluating the outcome in terms of original objectives measured in  student performance and</a:t>
            </a:r>
            <a:br>
              <a:rPr lang="en-US" dirty="0" smtClean="0"/>
            </a:br>
            <a:r>
              <a:rPr lang="en-US" dirty="0" smtClean="0"/>
              <a:t>10. Revising to improve efficiency of the system to improve students’  learning.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C00000"/>
                </a:solidFill>
              </a:rPr>
              <a:t>ADVANTAGES OF SYSTEMS APPROACH</a:t>
            </a:r>
            <a:br>
              <a:rPr lang="en-US" sz="3600" dirty="0" smtClean="0">
                <a:solidFill>
                  <a:srgbClr val="C00000"/>
                </a:solidFill>
              </a:rPr>
            </a:b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5360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endParaRPr lang="en-US" dirty="0" smtClean="0"/>
          </a:p>
          <a:p>
            <a:pPr algn="just" fontAlgn="base">
              <a:lnSpc>
                <a:spcPct val="170000"/>
              </a:lnSpc>
            </a:pPr>
            <a:r>
              <a:rPr lang="en-US" dirty="0" smtClean="0"/>
              <a:t>helps to identify the suitability of the resource material to achieve the specific goal.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/>
              <a:t>ii. Technological advance could be used to provide integration of machines, media and people for attaining the defined goal.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/>
              <a:t>iii. It helps to assess the resource needs, their sources and facilities in relation to quantities, time and other factors.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/>
              <a:t>iv. It permits an orderly introduction of components demonstrated to be required for systems success in terms of student learning.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/>
              <a:t>v. It avoids rigidity in plan of action as continuous evaluation affords desired beneficial changes to be made.</a:t>
            </a:r>
          </a:p>
          <a:p>
            <a:pPr algn="just">
              <a:lnSpc>
                <a:spcPct val="17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8500" b="1" dirty="0" smtClean="0"/>
              <a:t>Thank you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r">
              <a:buNone/>
            </a:pPr>
            <a:r>
              <a:rPr lang="en-US" dirty="0" err="1" smtClean="0"/>
              <a:t>Dr.Deepa</a:t>
            </a:r>
            <a:r>
              <a:rPr lang="en-US" dirty="0" smtClean="0"/>
              <a:t>. R.P.</a:t>
            </a:r>
          </a:p>
          <a:p>
            <a:pPr algn="r">
              <a:buNone/>
            </a:pPr>
            <a:r>
              <a:rPr lang="en-US" dirty="0" smtClean="0"/>
              <a:t>Assistant Professor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 result for approaches of educational technology ppt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763000" cy="624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lated imag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HARDWARE APPROACH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It refers to the use of machines &amp; other mechanical devices in the process of education. </a:t>
            </a:r>
            <a:endParaRPr lang="en-US" dirty="0" smtClean="0"/>
          </a:p>
          <a:p>
            <a:r>
              <a:rPr lang="en-US" dirty="0" smtClean="0"/>
              <a:t>Its </a:t>
            </a:r>
            <a:r>
              <a:rPr lang="en-US" dirty="0"/>
              <a:t>origin lies in the application of “physical science” to education &amp; training 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process of teaching-learning has been gradually mechanized through the use of teaching machines, radio, television, tape recorder, video-tape, projectors etc.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teacher can deal with a larger &amp; larger group of students at the same time by his discourse through these machines. 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fontScale="85000" lnSpcReduction="10000"/>
          </a:bodyPr>
          <a:lstStyle/>
          <a:p>
            <a:pPr fontAlgn="base">
              <a:lnSpc>
                <a:spcPct val="200000"/>
              </a:lnSpc>
            </a:pPr>
            <a:r>
              <a:rPr lang="en-US" dirty="0" smtClean="0"/>
              <a:t>Hardware approach </a:t>
            </a:r>
            <a:r>
              <a:rPr lang="en-US" dirty="0" err="1" smtClean="0"/>
              <a:t>mechanises</a:t>
            </a:r>
            <a:r>
              <a:rPr lang="en-US" dirty="0" smtClean="0"/>
              <a:t> the process of teaching so that teachers would be able to deal with more students with less expenditures in educating them.</a:t>
            </a:r>
          </a:p>
          <a:p>
            <a:pPr fontAlgn="base">
              <a:lnSpc>
                <a:spcPct val="200000"/>
              </a:lnSpc>
            </a:pPr>
            <a:r>
              <a:rPr lang="en-US" dirty="0" smtClean="0"/>
              <a:t>Human knowledge has three aspects:</a:t>
            </a:r>
          </a:p>
          <a:p>
            <a:pPr fontAlgn="base">
              <a:lnSpc>
                <a:spcPct val="200000"/>
              </a:lnSpc>
            </a:pPr>
            <a:r>
              <a:rPr lang="en-US" dirty="0" smtClean="0"/>
              <a:t>Preservation,</a:t>
            </a:r>
          </a:p>
          <a:p>
            <a:pPr fontAlgn="base">
              <a:lnSpc>
                <a:spcPct val="200000"/>
              </a:lnSpc>
            </a:pPr>
            <a:r>
              <a:rPr lang="en-US" dirty="0" smtClean="0"/>
              <a:t>Transmission and</a:t>
            </a:r>
          </a:p>
          <a:p>
            <a:pPr fontAlgn="base">
              <a:lnSpc>
                <a:spcPct val="200000"/>
              </a:lnSpc>
            </a:pPr>
            <a:r>
              <a:rPr lang="en-US" dirty="0" smtClean="0"/>
              <a:t>Development.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Preservation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The history of </a:t>
            </a:r>
            <a:r>
              <a:rPr lang="en-US" b="1" dirty="0" smtClean="0"/>
              <a:t>preservation</a:t>
            </a:r>
            <a:r>
              <a:rPr lang="en-US" dirty="0" smtClean="0"/>
              <a:t> of the knowledge is believed to exist since the printing machines started. </a:t>
            </a:r>
          </a:p>
          <a:p>
            <a:pPr fontAlgn="base"/>
            <a:r>
              <a:rPr lang="en-US" dirty="0" smtClean="0"/>
              <a:t>The knowledge is preserved with these machines in the form of books which are shelved in the libraries, tape recorders and films.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Transmission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10000"/>
          </a:bodyPr>
          <a:lstStyle/>
          <a:p>
            <a:pPr algn="just" fontAlgn="base">
              <a:lnSpc>
                <a:spcPct val="200000"/>
              </a:lnSpc>
            </a:pPr>
            <a:r>
              <a:rPr lang="en-US" dirty="0" smtClean="0"/>
              <a:t>The second aspect of human knowledge is its </a:t>
            </a:r>
            <a:r>
              <a:rPr lang="en-US" b="1" dirty="0" smtClean="0"/>
              <a:t>transmission</a:t>
            </a:r>
            <a:r>
              <a:rPr lang="en-US" dirty="0" smtClean="0"/>
              <a:t>.</a:t>
            </a:r>
          </a:p>
          <a:p>
            <a:pPr algn="just" fontAlgn="base">
              <a:lnSpc>
                <a:spcPct val="200000"/>
              </a:lnSpc>
            </a:pPr>
            <a:r>
              <a:rPr lang="en-US" dirty="0" smtClean="0"/>
              <a:t> A teacher can impart knowledge himself to his pupils. </a:t>
            </a:r>
          </a:p>
          <a:p>
            <a:pPr algn="just" fontAlgn="base">
              <a:lnSpc>
                <a:spcPct val="200000"/>
              </a:lnSpc>
            </a:pPr>
            <a:r>
              <a:rPr lang="en-US" dirty="0" smtClean="0"/>
              <a:t>Now a days, transmission of the knowledge is supported by machine like mike, radio and television. </a:t>
            </a:r>
          </a:p>
          <a:p>
            <a:pPr algn="just" fontAlgn="base">
              <a:lnSpc>
                <a:spcPct val="200000"/>
              </a:lnSpc>
            </a:pPr>
            <a:r>
              <a:rPr lang="en-US" dirty="0" smtClean="0"/>
              <a:t>With these, thousands of pupils enjoy this home-delivery of such benefits.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Development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third aspect of human knowledge is its </a:t>
            </a:r>
            <a:r>
              <a:rPr lang="en-US" b="1" dirty="0" smtClean="0"/>
              <a:t>development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collection and analysis of data. </a:t>
            </a:r>
          </a:p>
          <a:p>
            <a:pPr algn="just"/>
            <a:r>
              <a:rPr lang="en-US" dirty="0" smtClean="0"/>
              <a:t>For this purpose, presently the researcher uses the electronic machines and computers.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short, the teaching process has been mechanized. The mechanization of teaching process is termed as the Hardware Approach.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SOFTWARE APPROACH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Software approach refers to the application of teaching- learning principles to the direct &amp; deliberate shaping of behavior. </a:t>
            </a:r>
          </a:p>
          <a:p>
            <a:pPr algn="just"/>
            <a:r>
              <a:rPr lang="en-US" sz="2400" dirty="0" smtClean="0"/>
              <a:t>Its origin lies in the application of “behavior science” to the problems of learning &amp; motivation. </a:t>
            </a:r>
          </a:p>
          <a:p>
            <a:pPr algn="just"/>
            <a:r>
              <a:rPr lang="en-US" sz="2400" dirty="0" smtClean="0"/>
              <a:t>This view of educational technology is closely associated with the modern principles &amp; theories of teaching. </a:t>
            </a:r>
          </a:p>
          <a:p>
            <a:pPr algn="just"/>
            <a:r>
              <a:rPr lang="en-US" sz="2400" dirty="0" smtClean="0"/>
              <a:t>Models of teaching, theory of instruction, theory of teacher- behavior &amp; principles of programmed learning.</a:t>
            </a:r>
          </a:p>
          <a:p>
            <a:pPr algn="just"/>
            <a:r>
              <a:rPr lang="en-US" sz="2400" dirty="0" smtClean="0"/>
              <a:t> It is characterized by task analysis, writing, objectives in behavioral terms, selection of the appropriate teaching strategies, reinforcement for correct responses &amp; continuous evaluation.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105</TotalTime>
  <Words>660</Words>
  <Application>Microsoft Office PowerPoint</Application>
  <PresentationFormat>On-screen Show (4:3)</PresentationFormat>
  <Paragraphs>66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Slide 1</vt:lpstr>
      <vt:lpstr>Slide 2</vt:lpstr>
      <vt:lpstr>Slide 3</vt:lpstr>
      <vt:lpstr>HARDWARE APPROACH</vt:lpstr>
      <vt:lpstr>Slide 5</vt:lpstr>
      <vt:lpstr>Preservation</vt:lpstr>
      <vt:lpstr>Transmission</vt:lpstr>
      <vt:lpstr>Development</vt:lpstr>
      <vt:lpstr>SOFTWARE APPROACH</vt:lpstr>
      <vt:lpstr>Slide 10</vt:lpstr>
      <vt:lpstr>Slide 11</vt:lpstr>
      <vt:lpstr>Slide 12</vt:lpstr>
      <vt:lpstr>Slide 13</vt:lpstr>
      <vt:lpstr>Slide 14</vt:lpstr>
      <vt:lpstr>Slide 15</vt:lpstr>
      <vt:lpstr>Major steps </vt:lpstr>
      <vt:lpstr>Slide 17</vt:lpstr>
      <vt:lpstr> ADVANTAGES OF SYSTEMS APPROACH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</dc:creator>
  <cp:lastModifiedBy>DEEPA</cp:lastModifiedBy>
  <cp:revision>10</cp:revision>
  <dcterms:created xsi:type="dcterms:W3CDTF">2018-01-30T04:54:03Z</dcterms:created>
  <dcterms:modified xsi:type="dcterms:W3CDTF">2022-09-15T11:36:39Z</dcterms:modified>
</cp:coreProperties>
</file>