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78" r:id="rId4"/>
    <p:sldId id="261" r:id="rId5"/>
    <p:sldId id="262" r:id="rId6"/>
    <p:sldId id="263" r:id="rId7"/>
    <p:sldId id="268" r:id="rId8"/>
    <p:sldId id="264" r:id="rId9"/>
    <p:sldId id="265" r:id="rId10"/>
    <p:sldId id="266" r:id="rId11"/>
    <p:sldId id="280" r:id="rId12"/>
    <p:sldId id="267" r:id="rId13"/>
    <p:sldId id="282" r:id="rId14"/>
    <p:sldId id="269" r:id="rId15"/>
    <p:sldId id="281" r:id="rId16"/>
    <p:sldId id="270" r:id="rId17"/>
    <p:sldId id="271" r:id="rId18"/>
    <p:sldId id="283" r:id="rId19"/>
    <p:sldId id="279" r:id="rId20"/>
    <p:sldId id="272" r:id="rId21"/>
    <p:sldId id="273" r:id="rId22"/>
    <p:sldId id="274" r:id="rId23"/>
    <p:sldId id="275" r:id="rId24"/>
    <p:sldId id="276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81F705-0D9E-4F33-9C1F-A4A51DFBC277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334B82-936F-44B1-AEE1-C95DB2383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lated 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Image result for personality disorder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914400"/>
            <a:ext cx="73914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66868" y="4800600"/>
            <a:ext cx="5105400" cy="1219200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 </a:t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/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/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err="1" smtClean="0">
                <a:latin typeface="Arial Black" pitchFamily="34" charset="0"/>
              </a:rPr>
              <a:t>Deepa</a:t>
            </a:r>
            <a:r>
              <a:rPr lang="en-US" dirty="0" smtClean="0">
                <a:latin typeface="Arial Black" pitchFamily="34" charset="0"/>
              </a:rPr>
              <a:t> R.P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Cluster A –Paranoid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distrust and suspiciousness, malevolent.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Beginning by early adulthood.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Suspects, that others are exploiting, harming, or deceiving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Reluctance to confide in others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Reads hidden demeaning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unjustified suspicions regarding fidelity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of spouse or partners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 result for personality disorders pd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7239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Pervasive pattern of detachment from social relationships and a restricted range of expression of emotions in interpersonal settings.</a:t>
            </a:r>
          </a:p>
          <a:p>
            <a:r>
              <a:rPr lang="en-US" dirty="0" smtClean="0"/>
              <a:t> Beginning by early adulthood. </a:t>
            </a:r>
          </a:p>
          <a:p>
            <a:r>
              <a:rPr lang="en-US" dirty="0" smtClean="0"/>
              <a:t> Indifference to praise or criticism</a:t>
            </a:r>
          </a:p>
          <a:p>
            <a:r>
              <a:rPr lang="en-US" dirty="0" smtClean="0"/>
              <a:t>  Preference for solitary activities and fantasy </a:t>
            </a:r>
          </a:p>
          <a:p>
            <a:r>
              <a:rPr lang="en-US" dirty="0" smtClean="0"/>
              <a:t>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interest in sexual interactions </a:t>
            </a:r>
          </a:p>
          <a:p>
            <a:r>
              <a:rPr lang="en-US" dirty="0" smtClean="0"/>
              <a:t> Lack of desire or pleasure in close relationships </a:t>
            </a:r>
          </a:p>
          <a:p>
            <a:r>
              <a:rPr lang="en-US" dirty="0" smtClean="0"/>
              <a:t> Emotional coldness, detachment, or flattened affectivity</a:t>
            </a:r>
          </a:p>
          <a:p>
            <a:r>
              <a:rPr lang="en-US" dirty="0" smtClean="0"/>
              <a:t>  No close friends or confidants other than family members</a:t>
            </a:r>
          </a:p>
          <a:p>
            <a:r>
              <a:rPr lang="en-US" dirty="0" smtClean="0"/>
              <a:t>  Pleasure experienced in few, if any,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Schizotypal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Pervasive pattern of social and interpersonal deficits marked by acute discomfort with, and reduced capacity for, close relationships as well as by cognitive or perceptual distortions and eccentricities of </a:t>
            </a:r>
            <a:r>
              <a:rPr lang="en-US" dirty="0" err="1" smtClean="0"/>
              <a:t>behaviour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Beginning by early adulthood. </a:t>
            </a:r>
          </a:p>
          <a:p>
            <a:r>
              <a:rPr lang="en-US" dirty="0" smtClean="0"/>
              <a:t> Ideas of reference (not delusions) </a:t>
            </a:r>
          </a:p>
          <a:p>
            <a:r>
              <a:rPr lang="en-US" dirty="0" smtClean="0"/>
              <a:t> Odd beliefs and magical thinking (</a:t>
            </a:r>
            <a:r>
              <a:rPr lang="en-US" dirty="0" err="1" smtClean="0"/>
              <a:t>superstitiousness</a:t>
            </a:r>
            <a:r>
              <a:rPr lang="en-US" dirty="0" smtClean="0"/>
              <a:t>, beliefs in clairvoyance, telepathy, etc)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 Unusual perceptual disturbance (illusions, sensing the presence of nearby people etc)</a:t>
            </a:r>
          </a:p>
          <a:p>
            <a:r>
              <a:rPr lang="en-US" dirty="0" smtClean="0"/>
              <a:t>  Paranoid ideation and suspiciousness</a:t>
            </a:r>
          </a:p>
          <a:p>
            <a:r>
              <a:rPr lang="en-US" dirty="0" smtClean="0"/>
              <a:t>  Odd, eccentric, peculiar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  Lack of close friends, except family members</a:t>
            </a:r>
          </a:p>
          <a:p>
            <a:r>
              <a:rPr lang="en-US" dirty="0" smtClean="0"/>
              <a:t>  Odd thinking and speech without incoherence (vague, metaphorical etc)  Inappropriate or constricted affect</a:t>
            </a:r>
          </a:p>
          <a:p>
            <a:r>
              <a:rPr lang="en-US" dirty="0" smtClean="0"/>
              <a:t>  Social anxiety that does not diminish with familiarity and that is associated with paranoid fears.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Cluster B – Individuals appear erratic or impulsive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Antisocial</a:t>
            </a:r>
          </a:p>
          <a:p>
            <a:r>
              <a:rPr lang="en-US" dirty="0" smtClean="0"/>
              <a:t> Pervasive pattern of disregard for and violation of the rights of others occurring since the age of 15 years</a:t>
            </a:r>
          </a:p>
          <a:p>
            <a:r>
              <a:rPr lang="en-US" dirty="0" smtClean="0"/>
              <a:t> Failure to conform to social norms (resulting in frequent arrests)</a:t>
            </a:r>
          </a:p>
          <a:p>
            <a:r>
              <a:rPr lang="en-US" dirty="0" smtClean="0"/>
              <a:t>  Deceitfulness, including lying and conning others for personal profit/pleasure</a:t>
            </a:r>
          </a:p>
          <a:p>
            <a:r>
              <a:rPr lang="en-US" dirty="0" smtClean="0"/>
              <a:t>  Recklessness, with disregard for the safety of self or others</a:t>
            </a:r>
          </a:p>
          <a:p>
            <a:r>
              <a:rPr lang="en-US" dirty="0" smtClean="0"/>
              <a:t>  Irresponsibility, failure to </a:t>
            </a:r>
            <a:r>
              <a:rPr lang="en-US" dirty="0" err="1" smtClean="0"/>
              <a:t>honour</a:t>
            </a:r>
            <a:r>
              <a:rPr lang="en-US" dirty="0" smtClean="0"/>
              <a:t> financial obligations or sustain work </a:t>
            </a:r>
          </a:p>
          <a:p>
            <a:r>
              <a:rPr lang="en-US" dirty="0" smtClean="0"/>
              <a:t> Lack of remorse, indifference or rationalization of having hurt, mistreated or stolen from others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Borderline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Pervasive pattern of instability of interpersonal relationships, self-image, and affects, and marked impulsivity. Beginning by early adulthood. </a:t>
            </a:r>
          </a:p>
          <a:p>
            <a:r>
              <a:rPr lang="en-US" dirty="0" smtClean="0"/>
              <a:t> Frantic efforts to avoid real or imagined abandonment</a:t>
            </a:r>
          </a:p>
          <a:p>
            <a:r>
              <a:rPr lang="en-US" dirty="0" smtClean="0"/>
              <a:t>  A pattern of unstable and intense interpersonal relationships characterized by alternating between extremes of idealization </a:t>
            </a:r>
          </a:p>
          <a:p>
            <a:r>
              <a:rPr lang="en-US" dirty="0" smtClean="0"/>
              <a:t> Identity disturbance: markedly and persistently unstable self-image or sense of self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 Impulsivity in al least 2 areas that are potentially self-damaging (e.g., spending, sex, substance abuse, reckless driving, binge eating)</a:t>
            </a:r>
          </a:p>
          <a:p>
            <a:r>
              <a:rPr lang="en-US" dirty="0" smtClean="0"/>
              <a:t>  Recurrent suicidal </a:t>
            </a:r>
            <a:r>
              <a:rPr lang="en-US" dirty="0" err="1" smtClean="0"/>
              <a:t>behaviour</a:t>
            </a:r>
            <a:r>
              <a:rPr lang="en-US" dirty="0" smtClean="0"/>
              <a:t>, gestures or threats, or self-mutilation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  Affective instability due to a marked reactivity of mood (e.g., intense episodic </a:t>
            </a:r>
            <a:r>
              <a:rPr lang="en-US" dirty="0" err="1" smtClean="0"/>
              <a:t>dysphoria</a:t>
            </a:r>
            <a:r>
              <a:rPr lang="en-US" dirty="0" smtClean="0"/>
              <a:t>, irritability, or anxiety usually lasting a few hours and only rarely more than a few days) </a:t>
            </a:r>
          </a:p>
          <a:p>
            <a:r>
              <a:rPr lang="en-US" dirty="0" smtClean="0"/>
              <a:t> Chronic feeling of emptiness</a:t>
            </a:r>
          </a:p>
          <a:p>
            <a:r>
              <a:rPr lang="en-US" dirty="0" smtClean="0"/>
              <a:t>  Inappropriate, intense anger or difficulty controlling anger (e.g., frequent displays of temper, constant anger, recurrent physical fights)</a:t>
            </a:r>
          </a:p>
          <a:p>
            <a:r>
              <a:rPr lang="en-US" dirty="0" smtClean="0"/>
              <a:t>  Transient, stress-related paranoid ideation or severe dissociative symptoms.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 result for personality disorders pd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7315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Personality</a:t>
            </a:r>
            <a:endParaRPr lang="cs-CZ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Arial" charset="0"/>
              </a:rPr>
              <a:t>specific </a:t>
            </a:r>
            <a:r>
              <a:rPr lang="cs-CZ" sz="2800" dirty="0">
                <a:latin typeface="Arial" charset="0"/>
                <a:cs typeface="Times New Roman" pitchFamily="18" charset="0"/>
              </a:rPr>
              <a:t>character traits</a:t>
            </a:r>
            <a:r>
              <a:rPr lang="cs-CZ" sz="2800" dirty="0">
                <a:latin typeface="Arial" charset="0"/>
              </a:rPr>
              <a:t>-</a:t>
            </a:r>
            <a:r>
              <a:rPr lang="cs-CZ" sz="2800" dirty="0">
                <a:latin typeface="Arial" charset="0"/>
                <a:cs typeface="Times New Roman" pitchFamily="18" charset="0"/>
              </a:rPr>
              <a:t> </a:t>
            </a:r>
            <a:r>
              <a:rPr lang="cs-CZ" sz="2800" dirty="0">
                <a:latin typeface="Arial" charset="0"/>
              </a:rPr>
              <a:t>t</a:t>
            </a:r>
            <a:r>
              <a:rPr lang="cs-CZ" sz="2800" dirty="0">
                <a:latin typeface="Arial" charset="0"/>
                <a:cs typeface="Times New Roman" pitchFamily="18" charset="0"/>
              </a:rPr>
              <a:t>emperament, emotional reactivity, fairness,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>
                <a:latin typeface="Arial" charset="0"/>
                <a:cs typeface="Times New Roman" pitchFamily="18" charset="0"/>
              </a:rPr>
              <a:t>interpersonal relations establishment, needs,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>
                <a:latin typeface="Arial" charset="0"/>
                <a:cs typeface="Times New Roman" pitchFamily="18" charset="0"/>
              </a:rPr>
              <a:t>expectations, stinginess, generosity, arrogance, independence and others.</a:t>
            </a:r>
            <a:r>
              <a:rPr lang="cs-CZ" sz="2800" dirty="0">
                <a:latin typeface="Arial" charset="0"/>
              </a:rPr>
              <a:t>..</a:t>
            </a:r>
          </a:p>
          <a:p>
            <a:pPr>
              <a:buFontTx/>
              <a:buNone/>
            </a:pPr>
            <a:r>
              <a:rPr lang="cs-CZ" sz="2800" dirty="0">
                <a:latin typeface="Arial" charset="0"/>
              </a:rPr>
              <a:t>typical for concrete person. </a:t>
            </a:r>
            <a:endParaRPr lang="cs-CZ" sz="2800" dirty="0"/>
          </a:p>
          <a:p>
            <a:r>
              <a:rPr lang="cs-CZ" sz="2800" dirty="0">
                <a:latin typeface="Arial" charset="0"/>
                <a:cs typeface="Times New Roman" pitchFamily="18" charset="0"/>
              </a:rPr>
              <a:t> formed by early adulthood, persist throughout life </a:t>
            </a:r>
            <a:endParaRPr lang="cs-CZ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Histrionic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excessive emotionality and attention seeking. Beginning by early adulthood. 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 Is uncomfortable in situations in which he/she is not the centre of attention 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 Inappropriate sexually seductive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 Consistently uses physical appearance to draw attention to self 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 Has a style of speech that is excessively impressionistic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 Shows self-dramatization, theatricality, exaggerated expressions of emotion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Bright" pitchFamily="18" charset="0"/>
              </a:rPr>
              <a:t>  Considers relationships to be more intimate that they actually are</a:t>
            </a:r>
            <a:endParaRPr lang="en-US" sz="1800" b="1" dirty="0">
              <a:solidFill>
                <a:srgbClr val="002060"/>
              </a:solidFill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fragile self-esteem</a:t>
            </a:r>
          </a:p>
          <a:p>
            <a:r>
              <a:rPr lang="en-US" dirty="0" smtClean="0"/>
              <a:t>feel upset if others ignore </a:t>
            </a:r>
          </a:p>
          <a:p>
            <a:r>
              <a:rPr lang="en-US" dirty="0" smtClean="0"/>
              <a:t>resent other people’s successes</a:t>
            </a:r>
          </a:p>
          <a:p>
            <a:r>
              <a:rPr lang="en-US" dirty="0" smtClean="0"/>
              <a:t> put your own needs above other people’s, and demand they do too </a:t>
            </a:r>
          </a:p>
          <a:p>
            <a:r>
              <a:rPr lang="en-US" dirty="0" smtClean="0"/>
              <a:t>be seen as selfish and ‘above yourself’ </a:t>
            </a:r>
          </a:p>
          <a:p>
            <a:r>
              <a:rPr lang="en-US" dirty="0" smtClean="0"/>
              <a:t> take advantage of other people.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Dependent personality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feel needy, weak and unable to make decisions or function properly without help or support </a:t>
            </a:r>
          </a:p>
          <a:p>
            <a:r>
              <a:rPr lang="en-US" dirty="0" smtClean="0"/>
              <a:t>allow others to assume responsibility for many areas of your life </a:t>
            </a:r>
          </a:p>
          <a:p>
            <a:r>
              <a:rPr lang="en-US" dirty="0" smtClean="0"/>
              <a:t>agree to things you feel are wrong</a:t>
            </a:r>
          </a:p>
          <a:p>
            <a:r>
              <a:rPr lang="en-US" dirty="0" smtClean="0"/>
              <a:t>be afraid of being left to fend for yourself </a:t>
            </a:r>
          </a:p>
          <a:p>
            <a:r>
              <a:rPr lang="en-US" dirty="0" smtClean="0"/>
              <a:t> have low self-confidence </a:t>
            </a:r>
          </a:p>
          <a:p>
            <a:r>
              <a:rPr lang="en-US" dirty="0" smtClean="0"/>
              <a:t>see other people as being much more capable than you are </a:t>
            </a:r>
          </a:p>
          <a:p>
            <a:r>
              <a:rPr lang="en-US" dirty="0" smtClean="0"/>
              <a:t>be seen by others as much too submissive and passive.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Obsessive compulsive personality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961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need to keep everything in order and under control </a:t>
            </a:r>
          </a:p>
          <a:p>
            <a:r>
              <a:rPr lang="en-US" dirty="0" smtClean="0"/>
              <a:t>set unrealistically high standards for yourself and others</a:t>
            </a:r>
          </a:p>
          <a:p>
            <a:r>
              <a:rPr lang="en-US" dirty="0" smtClean="0"/>
              <a:t> think yours is the best way of making things happen</a:t>
            </a:r>
          </a:p>
          <a:p>
            <a:r>
              <a:rPr lang="en-US" dirty="0" smtClean="0"/>
              <a:t> worry when you or others might make mistakes </a:t>
            </a:r>
          </a:p>
          <a:p>
            <a:r>
              <a:rPr lang="en-US" dirty="0" smtClean="0"/>
              <a:t> expect catastrophes if things aren’t perfect  </a:t>
            </a:r>
          </a:p>
          <a:p>
            <a:r>
              <a:rPr lang="en-US" dirty="0" smtClean="0"/>
              <a:t>be reluctant to spend money on yourself or others </a:t>
            </a:r>
          </a:p>
          <a:p>
            <a:r>
              <a:rPr lang="en-US" dirty="0" smtClean="0"/>
              <a:t> have a tendency to hang onto items with no obvious value.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>
            <a:normAutofit/>
          </a:bodyPr>
          <a:lstStyle/>
          <a:p>
            <a:r>
              <a:rPr lang="en-US" dirty="0" smtClean="0"/>
              <a:t>Try mindfulness and relaxation. </a:t>
            </a:r>
          </a:p>
          <a:p>
            <a:r>
              <a:rPr lang="en-US" dirty="0" smtClean="0"/>
              <a:t>Try keeping a mood diary. </a:t>
            </a:r>
          </a:p>
          <a:p>
            <a:r>
              <a:rPr lang="en-US" dirty="0" smtClean="0"/>
              <a:t>Get enough sleep. </a:t>
            </a:r>
          </a:p>
          <a:p>
            <a:r>
              <a:rPr lang="en-US" dirty="0" smtClean="0"/>
              <a:t>Do regular exercise. </a:t>
            </a:r>
          </a:p>
          <a:p>
            <a:r>
              <a:rPr lang="en-US" dirty="0" smtClean="0"/>
              <a:t>Eat a healthy diet. </a:t>
            </a:r>
          </a:p>
          <a:p>
            <a:r>
              <a:rPr lang="en-US" dirty="0" smtClean="0"/>
              <a:t>Find specialist support. </a:t>
            </a:r>
          </a:p>
          <a:p>
            <a:r>
              <a:rPr lang="en-US" dirty="0" smtClean="0"/>
              <a:t>Medication • antidepressants • antipsychotics • mood </a:t>
            </a:r>
            <a:r>
              <a:rPr lang="en-US" dirty="0" err="1" smtClean="0"/>
              <a:t>stabilisers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rgbClr val="FF0000"/>
                </a:solidFill>
              </a:rPr>
              <a:t>Thank you 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Personality disorders</a:t>
            </a:r>
            <a:endParaRPr lang="en-US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Personality disorders cause enduring patterns of inner experience and </a:t>
            </a:r>
            <a:r>
              <a:rPr lang="en-US" dirty="0" err="1" smtClean="0"/>
              <a:t>behaviour</a:t>
            </a:r>
            <a:r>
              <a:rPr lang="en-US" dirty="0" smtClean="0"/>
              <a:t> that deviate from the expectations of society, are pervasive, inflexible and stable over time, and lead to distress or impairment.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8350"/>
            <a:ext cx="7772400" cy="685800"/>
          </a:xfrm>
        </p:spPr>
        <p:txBody>
          <a:bodyPr>
            <a:normAutofit/>
          </a:bodyPr>
          <a:lstStyle/>
          <a:p>
            <a:r>
              <a:rPr lang="cs-CZ" b="1"/>
              <a:t>Personality disorders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latin typeface="Arial" charset="0"/>
              </a:rPr>
              <a:t>Personality disorder</a:t>
            </a:r>
            <a:r>
              <a:rPr lang="cs-CZ" sz="2800" dirty="0">
                <a:latin typeface="Arial" charset="0"/>
              </a:rPr>
              <a:t>- w</a:t>
            </a:r>
            <a:r>
              <a:rPr lang="cs-CZ" sz="2800" dirty="0">
                <a:latin typeface="Arial" charset="0"/>
                <a:cs typeface="Arial" charset="0"/>
              </a:rPr>
              <a:t>hen </a:t>
            </a:r>
            <a:r>
              <a:rPr lang="cs-CZ" sz="2800" dirty="0">
                <a:latin typeface="Arial" charset="0"/>
              </a:rPr>
              <a:t>personality</a:t>
            </a:r>
            <a:r>
              <a:rPr lang="cs-CZ" sz="2800" dirty="0">
                <a:latin typeface="Arial" charset="0"/>
                <a:cs typeface="Arial" charset="0"/>
              </a:rPr>
              <a:t> traits are rigid and self-defeating, they may interfere with functioning and </a:t>
            </a:r>
            <a:r>
              <a:rPr lang="cs-CZ" sz="2800" dirty="0">
                <a:latin typeface="Arial" charset="0"/>
              </a:rPr>
              <a:t>even </a:t>
            </a:r>
            <a:r>
              <a:rPr lang="cs-CZ" sz="2800" dirty="0">
                <a:latin typeface="Arial" charset="0"/>
                <a:cs typeface="Arial" charset="0"/>
              </a:rPr>
              <a:t>lead to psychiatric symptoms</a:t>
            </a:r>
            <a:endParaRPr lang="cs-CZ" sz="2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charset="0"/>
                <a:cs typeface="Arial" charset="0"/>
              </a:rPr>
              <a:t>cause more or less suffering of </a:t>
            </a:r>
            <a:r>
              <a:rPr lang="cs-CZ" sz="2800" dirty="0">
                <a:latin typeface="Arial" charset="0"/>
              </a:rPr>
              <a:t>patient or </a:t>
            </a:r>
            <a:r>
              <a:rPr lang="cs-CZ" sz="2800" dirty="0">
                <a:latin typeface="Arial" charset="0"/>
                <a:cs typeface="Arial" charset="0"/>
              </a:rPr>
              <a:t>other persons or both and lead to social maladaptation</a:t>
            </a:r>
            <a:r>
              <a:rPr lang="cs-CZ" sz="2800" dirty="0">
                <a:latin typeface="Arial" charset="0"/>
              </a:rPr>
              <a:t> (relations, family, work...)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charset="0"/>
              </a:rPr>
              <a:t>s</a:t>
            </a:r>
            <a:r>
              <a:rPr lang="cs-CZ" sz="2800" dirty="0">
                <a:latin typeface="Arial" charset="0"/>
                <a:cs typeface="Arial" charset="0"/>
              </a:rPr>
              <a:t>uch personality seems to be disbalanced, whithout harmonical coordination of behaviour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The way we  think, feel and behave causes significant problems in our  daily life.</a:t>
            </a:r>
          </a:p>
          <a:p>
            <a:r>
              <a:rPr lang="en-US" dirty="0" smtClean="0"/>
              <a:t> For example,</a:t>
            </a:r>
          </a:p>
          <a:p>
            <a:r>
              <a:rPr lang="en-US" dirty="0" smtClean="0"/>
              <a:t> unable to trust others </a:t>
            </a:r>
          </a:p>
          <a:p>
            <a:r>
              <a:rPr lang="en-US" dirty="0" smtClean="0"/>
              <a:t> feel abandoned, </a:t>
            </a:r>
          </a:p>
          <a:p>
            <a:r>
              <a:rPr lang="en-US" dirty="0" smtClean="0"/>
              <a:t>unhappiness. </a:t>
            </a:r>
          </a:p>
          <a:p>
            <a:r>
              <a:rPr lang="en-US" dirty="0" smtClean="0"/>
              <a:t>struggle to keep friendships,</a:t>
            </a:r>
          </a:p>
          <a:p>
            <a:r>
              <a:rPr lang="en-US" dirty="0" smtClean="0"/>
              <a:t> unable to control our feelings</a:t>
            </a:r>
          </a:p>
          <a:p>
            <a:r>
              <a:rPr lang="en-US" dirty="0" smtClean="0"/>
              <a:t> negative 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 difficulty to get alon</a:t>
            </a:r>
            <a:r>
              <a:rPr lang="en-US" dirty="0"/>
              <a:t>g</a:t>
            </a:r>
            <a:r>
              <a:rPr lang="en-US" dirty="0" smtClean="0"/>
              <a:t> with people at work,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Types of personality disorder Psychiatrists tend to use a system of diagnosis which identifies 10 types of personality disorder. 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Suspicious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paranoid </a:t>
            </a:r>
          </a:p>
          <a:p>
            <a:r>
              <a:rPr lang="en-US" sz="4000" dirty="0" smtClean="0"/>
              <a:t>Schizoid</a:t>
            </a:r>
          </a:p>
          <a:p>
            <a:r>
              <a:rPr lang="en-US" sz="4000" dirty="0" err="1" smtClean="0"/>
              <a:t>schizotypal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antisocial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 and impulsive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Borderline</a:t>
            </a:r>
          </a:p>
          <a:p>
            <a:r>
              <a:rPr lang="en-US" sz="4800" dirty="0" smtClean="0"/>
              <a:t> histrionic</a:t>
            </a:r>
          </a:p>
          <a:p>
            <a:r>
              <a:rPr lang="en-US" sz="4800" dirty="0" smtClean="0"/>
              <a:t> narcissistic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452078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905000"/>
            <a:ext cx="6019800" cy="330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800" b="1" dirty="0" smtClean="0"/>
              <a:t>Avoidant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800" b="1" dirty="0" smtClean="0"/>
              <a:t> dependent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4800" b="1" dirty="0" smtClean="0"/>
              <a:t>obsessive compulsive</a:t>
            </a:r>
            <a:endParaRPr lang="en-US" sz="4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323</TotalTime>
  <Words>1076</Words>
  <Application>Microsoft Office PowerPoint</Application>
  <PresentationFormat>On-screen Show (4:3)</PresentationFormat>
  <Paragraphs>125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Opulent</vt:lpstr>
      <vt:lpstr>    Deepa R.P</vt:lpstr>
      <vt:lpstr>Personality</vt:lpstr>
      <vt:lpstr>Personality disorders</vt:lpstr>
      <vt:lpstr>Personality disorders</vt:lpstr>
      <vt:lpstr>Slide 5</vt:lpstr>
      <vt:lpstr>Slide 6</vt:lpstr>
      <vt:lpstr>Suspicious</vt:lpstr>
      <vt:lpstr>Emotional and impulsive </vt:lpstr>
      <vt:lpstr>Anxious</vt:lpstr>
      <vt:lpstr>Cluster A –Paranoid  </vt:lpstr>
      <vt:lpstr>Slide 11</vt:lpstr>
      <vt:lpstr>Schizoid</vt:lpstr>
      <vt:lpstr>Slide 13</vt:lpstr>
      <vt:lpstr>Schizotypal</vt:lpstr>
      <vt:lpstr>Slide 15</vt:lpstr>
      <vt:lpstr>Cluster B – Individuals appear erratic or impulsive</vt:lpstr>
      <vt:lpstr>Borderline</vt:lpstr>
      <vt:lpstr>Slide 18</vt:lpstr>
      <vt:lpstr>Slide 19</vt:lpstr>
      <vt:lpstr>Histrionic</vt:lpstr>
      <vt:lpstr>Narcissistic</vt:lpstr>
      <vt:lpstr>Dependent personality disorder</vt:lpstr>
      <vt:lpstr>Obsessive compulsive personality disorder</vt:lpstr>
      <vt:lpstr>TREATMENT 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</dc:creator>
  <cp:lastModifiedBy>DEEPA</cp:lastModifiedBy>
  <cp:revision>8</cp:revision>
  <dcterms:created xsi:type="dcterms:W3CDTF">2017-11-28T04:46:07Z</dcterms:created>
  <dcterms:modified xsi:type="dcterms:W3CDTF">2022-09-15T11:29:06Z</dcterms:modified>
</cp:coreProperties>
</file>