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3" r:id="rId3"/>
  </p:sldMasterIdLst>
  <p:notesMasterIdLst>
    <p:notesMasterId r:id="rId28"/>
  </p:notesMasterIdLst>
  <p:sldIdLst>
    <p:sldId id="256" r:id="rId4"/>
    <p:sldId id="297" r:id="rId5"/>
    <p:sldId id="299" r:id="rId6"/>
    <p:sldId id="294" r:id="rId7"/>
    <p:sldId id="325" r:id="rId8"/>
    <p:sldId id="301" r:id="rId9"/>
    <p:sldId id="259" r:id="rId10"/>
    <p:sldId id="266" r:id="rId11"/>
    <p:sldId id="267" r:id="rId12"/>
    <p:sldId id="268" r:id="rId13"/>
    <p:sldId id="269" r:id="rId14"/>
    <p:sldId id="260" r:id="rId15"/>
    <p:sldId id="306" r:id="rId16"/>
    <p:sldId id="261" r:id="rId17"/>
    <p:sldId id="262" r:id="rId18"/>
    <p:sldId id="311" r:id="rId19"/>
    <p:sldId id="313" r:id="rId20"/>
    <p:sldId id="263" r:id="rId21"/>
    <p:sldId id="315" r:id="rId22"/>
    <p:sldId id="316" r:id="rId23"/>
    <p:sldId id="319" r:id="rId24"/>
    <p:sldId id="264" r:id="rId25"/>
    <p:sldId id="321" r:id="rId26"/>
    <p:sldId id="32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233-C7F9-4D53-9DBF-9FB9D69AE2B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A14F-ABD9-42C5-8821-A33C41E2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5A14F-ABD9-42C5-8821-A33C41E2F5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362" y="2770635"/>
            <a:ext cx="5582412" cy="1325563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4484D66F-7657-44F5-BAE9-F676B76C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flipH="1">
            <a:off x="3" y="0"/>
            <a:ext cx="2850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3085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7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xmlns="" id="{1979441F-BDF5-41C8-933A-7E284F67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5852905"/>
            <a:ext cx="9144000" cy="857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E4C7544D-BD57-4504-AC5A-951E353C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5833855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16579"/>
            <a:ext cx="8001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90699"/>
            <a:ext cx="8001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9066358F-3531-4B96-B041-02BD1840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5833855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20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83953"/>
            <a:ext cx="8001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3" y="715964"/>
            <a:ext cx="8000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5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2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362" y="2770635"/>
            <a:ext cx="5582412" cy="1325563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4484D66F-7657-44F5-BAE9-F676B76C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flipH="1">
            <a:off x="3" y="0"/>
            <a:ext cx="28503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3085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0005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1969" y="715964"/>
            <a:ext cx="3170531" cy="4727907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0005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DAFD71A9-C105-43A7-88DA-9FFC5174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20591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0005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500" y="3444081"/>
            <a:ext cx="3429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500" y="715963"/>
            <a:ext cx="3429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74AC9B3-247D-45E3-9C91-C248ADAF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0005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7292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85775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=""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475405" y="0"/>
            <a:ext cx="266859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28650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85775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28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0005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1969" y="715964"/>
            <a:ext cx="3170531" cy="4727907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0005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DAFD71A9-C105-43A7-88DA-9FFC5174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0591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85775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=""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475405" y="0"/>
            <a:ext cx="266859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28650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85775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2499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8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=""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flipH="1">
            <a:off x="2" y="0"/>
            <a:ext cx="28575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19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8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=""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flipH="1">
            <a:off x="2" y="0"/>
            <a:ext cx="28575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3199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5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EE98737-74D2-46C7-8655-74871A42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131249"/>
            <a:ext cx="9144000" cy="4286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7146B861-BC3C-4898-95DE-944AB087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6340661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644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10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1560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5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B4FBE5B2-2D6A-4DC6-9944-CF3D7EC5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131249"/>
            <a:ext cx="91440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9407BD0-C2EE-44A7-8749-433953FD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6340661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1056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8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4128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7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="" xmlns:a16="http://schemas.microsoft.com/office/drawing/2014/main" id="{1979441F-BDF5-41C8-933A-7E284F67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5852905"/>
            <a:ext cx="9144000" cy="857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E4C7544D-BD57-4504-AC5A-951E353C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5833855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78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16579"/>
            <a:ext cx="8001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90699"/>
            <a:ext cx="8001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066358F-3531-4B96-B041-02BD1840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0" y="5833855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4204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83953"/>
            <a:ext cx="8001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3" y="715964"/>
            <a:ext cx="8000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151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32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0005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500" y="3444081"/>
            <a:ext cx="3429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500" y="715963"/>
            <a:ext cx="3429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74AC9B3-247D-45E3-9C91-C248ADAF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0005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2929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85775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xmlns="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475405" y="0"/>
            <a:ext cx="266859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28650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85775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928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85775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85775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28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8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3199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8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19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7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4187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85775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85775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2499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2" y="1905000"/>
            <a:ext cx="485775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xmlns="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475405" y="0"/>
            <a:ext cx="266859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28650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1"/>
            <a:ext cx="485775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49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8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xmlns="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flipH="1">
            <a:off x="2" y="0"/>
            <a:ext cx="28575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19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8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xmlns="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flipH="1">
            <a:off x="2" y="0"/>
            <a:ext cx="28575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2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19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5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EE98737-74D2-46C7-8655-74871A42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131249"/>
            <a:ext cx="9144000" cy="4286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7146B861-BC3C-4898-95DE-944AB087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6340661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6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410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1560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975105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B4FBE5B2-2D6A-4DC6-9944-CF3D7EC5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131249"/>
            <a:ext cx="91440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9407BD0-C2EE-44A7-8749-433953FD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0" y="6340661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05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8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4128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58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558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0D9E-0894-433A-857A-978CBCB3BF87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7A99-AD04-48D8-82FF-607320F29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620000" cy="2590800"/>
          </a:xfrm>
        </p:spPr>
        <p:txBody>
          <a:bodyPr/>
          <a:lstStyle/>
          <a:p>
            <a:r>
              <a:rPr lang="en-US" sz="6600" dirty="0" smtClean="0"/>
              <a:t>Unit 1-Communication Skills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5"/>
            <a:ext cx="6803136" cy="57573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Dr.Devika.S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NVKSD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Education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communication includes communicating through writing, typing or printing.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done through channels such as letters, text messages, emails, social media and books.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Written communication</a:t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communication uses graphs, charts, photographs, maps and logos to share information.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mostly used in combination with verbal or written communication in order to simplify the information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For example, using </a:t>
            </a:r>
            <a:r>
              <a:rPr lang="en-US" dirty="0" err="1" smtClean="0"/>
              <a:t>slides,pictures,images</a:t>
            </a:r>
            <a:r>
              <a:rPr lang="en-US" dirty="0" smtClean="0"/>
              <a:t> ,flow </a:t>
            </a:r>
            <a:r>
              <a:rPr lang="en-US" dirty="0"/>
              <a:t>charts </a:t>
            </a:r>
            <a:r>
              <a:rPr lang="en-US" dirty="0" smtClean="0"/>
              <a:t>etc during </a:t>
            </a:r>
            <a:r>
              <a:rPr lang="en-US" dirty="0"/>
              <a:t>a presentation makes it easier for the audience to grasp complex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Visual communication</a:t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Listening is a </a:t>
            </a:r>
            <a:r>
              <a:rPr lang="en-US" dirty="0" smtClean="0"/>
              <a:t>skill</a:t>
            </a:r>
            <a:r>
              <a:rPr lang="en-US" dirty="0"/>
              <a:t> that allows people to understand the information others convey to them.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part of the communication skill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It is the structured way of following and understanding the sound frequencies and message of a speaker.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listening skill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 the ability to accurately receive and interpret messages in the communication process.</a:t>
            </a:r>
          </a:p>
          <a:p>
            <a:r>
              <a:rPr lang="en-US" dirty="0" smtClean="0"/>
              <a:t> Listening is key to all effective communication. </a:t>
            </a:r>
          </a:p>
          <a:p>
            <a:r>
              <a:rPr lang="en-US" dirty="0" smtClean="0"/>
              <a:t>Without the ability to listen effectively, messages are easily misunderstood. ... </a:t>
            </a:r>
          </a:p>
          <a:p>
            <a:r>
              <a:rPr lang="en-US" dirty="0" smtClean="0"/>
              <a:t>Effective listening is a skill that underpins all positive human relationships.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speaking skills refer to the skill of effectively addressing an audience.</a:t>
            </a:r>
          </a:p>
          <a:p>
            <a:r>
              <a:rPr lang="en-US" dirty="0" smtClean="0"/>
              <a:t> Whether it is in front of a group of people you already know or a crowd of complete strangers, your ability to communicate to them with clarity and confidence is known as your public speaking skills.</a:t>
            </a:r>
          </a:p>
          <a:p>
            <a:r>
              <a:rPr lang="en-US" dirty="0" smtClean="0"/>
              <a:t>process of making speeches in public. </a:t>
            </a:r>
          </a:p>
          <a:p>
            <a:r>
              <a:rPr lang="en-US" dirty="0" smtClean="0"/>
              <a:t> the art of effective oral communication with an audience.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speaking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Body language</a:t>
            </a:r>
            <a:r>
              <a:rPr lang="en-US" dirty="0"/>
              <a:t> is a type of </a:t>
            </a:r>
            <a:r>
              <a:rPr lang="en-US" dirty="0" smtClean="0"/>
              <a:t>nonverbal communication</a:t>
            </a:r>
            <a:r>
              <a:rPr lang="en-US" dirty="0"/>
              <a:t> in which physical behaviors, as opposed to words, are used to express or convey the information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Such behavior includes facial expressions, body posture, gestures, </a:t>
            </a:r>
            <a:r>
              <a:rPr lang="en-US" dirty="0" err="1" smtClean="0"/>
              <a:t>smiles,eye</a:t>
            </a:r>
            <a:r>
              <a:rPr lang="en-US" dirty="0" smtClean="0"/>
              <a:t> </a:t>
            </a:r>
            <a:r>
              <a:rPr lang="en-US" dirty="0"/>
              <a:t>movement, touch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lang="en-US" dirty="0" smtClean="0"/>
              <a:t>Body language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Have an open posture. Be relaxed, but don't slouch! ...</a:t>
            </a:r>
          </a:p>
          <a:p>
            <a:r>
              <a:rPr lang="en-US" dirty="0"/>
              <a:t>Use a firm handshake. But don't get carried away! ...</a:t>
            </a:r>
          </a:p>
          <a:p>
            <a:r>
              <a:rPr lang="en-US" dirty="0"/>
              <a:t>Maintain good eye contact. </a:t>
            </a:r>
          </a:p>
          <a:p>
            <a:r>
              <a:rPr lang="en-US" dirty="0"/>
              <a:t>Avoid touching your 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Practice smiling</a:t>
            </a:r>
          </a:p>
          <a:p>
            <a:r>
              <a:rPr lang="en-US" b="1" dirty="0"/>
              <a:t>Stand tall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effective body language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400428" y="2133600"/>
            <a:ext cx="5216801" cy="3429000"/>
          </a:xfrm>
        </p:spPr>
        <p:txBody>
          <a:bodyPr>
            <a:normAutofit/>
          </a:bodyPr>
          <a:lstStyle/>
          <a:p>
            <a:r>
              <a:rPr lang="en-US" dirty="0"/>
              <a:t>Linguistic Barriers.</a:t>
            </a:r>
          </a:p>
          <a:p>
            <a:r>
              <a:rPr lang="en-US" dirty="0"/>
              <a:t>Psychological Barriers.</a:t>
            </a:r>
          </a:p>
          <a:p>
            <a:r>
              <a:rPr lang="en-US" dirty="0" smtClean="0"/>
              <a:t>Physical </a:t>
            </a:r>
            <a:r>
              <a:rPr lang="en-US" dirty="0"/>
              <a:t>Barriers.</a:t>
            </a:r>
          </a:p>
          <a:p>
            <a:r>
              <a:rPr lang="en-US" dirty="0"/>
              <a:t>Cultural Barriers.</a:t>
            </a:r>
          </a:p>
          <a:p>
            <a:r>
              <a:rPr lang="en-US" dirty="0" err="1"/>
              <a:t>Organisational</a:t>
            </a:r>
            <a:r>
              <a:rPr lang="en-US" dirty="0"/>
              <a:t> Structure Barriers.</a:t>
            </a:r>
          </a:p>
          <a:p>
            <a:r>
              <a:rPr lang="en-US" dirty="0"/>
              <a:t>Attitude Barriers.</a:t>
            </a:r>
          </a:p>
          <a:p>
            <a:r>
              <a:rPr lang="en-US" dirty="0"/>
              <a:t>Perception Barriers.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6" y="304803"/>
            <a:ext cx="5216801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Barriers of effective communication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Linguistic </a:t>
            </a:r>
            <a:r>
              <a:rPr lang="en-US" dirty="0"/>
              <a:t>barrier </a:t>
            </a:r>
            <a:r>
              <a:rPr lang="en-US" dirty="0" smtClean="0"/>
              <a:t>refer </a:t>
            </a:r>
            <a:r>
              <a:rPr lang="en-US" dirty="0"/>
              <a:t>to </a:t>
            </a:r>
            <a:r>
              <a:rPr lang="en-US" dirty="0" smtClean="0"/>
              <a:t>language </a:t>
            </a:r>
            <a:r>
              <a:rPr lang="en-US" dirty="0"/>
              <a:t>barriers to communication, i.e. the difficulties in communication experienced by people </a:t>
            </a:r>
            <a:r>
              <a:rPr lang="en-US" dirty="0" smtClean="0"/>
              <a:t>in using languages</a:t>
            </a:r>
          </a:p>
          <a:p>
            <a:r>
              <a:rPr lang="en-US" dirty="0"/>
              <a:t>Language barriers usually occur when two people who speak different languages cannot understand one another, and there is a breakdown in language and communication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language </a:t>
            </a:r>
            <a:r>
              <a:rPr lang="en-US" dirty="0"/>
              <a:t>barriers </a:t>
            </a:r>
            <a:r>
              <a:rPr lang="en-US" dirty="0" smtClean="0"/>
              <a:t>also include </a:t>
            </a:r>
            <a:r>
              <a:rPr lang="en-US" dirty="0"/>
              <a:t>using jargon, unfamiliar expressions and abbreviations in written and verbal communication.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Linguistic Barriers.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Physiological barriers to communication are related with the limitations of the human body and the human mind </a:t>
            </a:r>
          </a:p>
          <a:p>
            <a:r>
              <a:rPr lang="en-US" dirty="0" smtClean="0"/>
              <a:t>Physiological barriers may result from individuals' personal discomfort, caused by ill-health, poor eye sight, or hearing difficulties etc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Barrier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 communication skills have become one of the most essential qualities for overall development and success in one’s skill .</a:t>
            </a:r>
          </a:p>
          <a:p>
            <a:r>
              <a:rPr lang="en-US" dirty="0" smtClean="0"/>
              <a:t>It’s a central part of our life</a:t>
            </a:r>
          </a:p>
          <a:p>
            <a:r>
              <a:rPr lang="en-US" dirty="0" smtClean="0"/>
              <a:t>Communication skill is </a:t>
            </a:r>
            <a:r>
              <a:rPr lang="en-US" dirty="0"/>
              <a:t>the act of </a:t>
            </a:r>
            <a:r>
              <a:rPr lang="en-US" dirty="0" smtClean="0"/>
              <a:t>giving and receiving </a:t>
            </a:r>
            <a:r>
              <a:rPr lang="en-US" dirty="0" err="1" smtClean="0"/>
              <a:t>information,facts,knowledge,ideas</a:t>
            </a:r>
            <a:r>
              <a:rPr lang="en-US" dirty="0" smtClean="0"/>
              <a:t> from one person to another.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Is the process of using words, sounds, signs to express or exchange information ,ideas, thoughts, feelings, etc., to someone else.</a:t>
            </a:r>
          </a:p>
          <a:p>
            <a:r>
              <a:rPr lang="en-US" dirty="0" smtClean="0"/>
              <a:t>Communication skill is a dynamic process that takes place around us all the time.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B.Communication</a:t>
            </a:r>
            <a:r>
              <a:rPr lang="en-US" dirty="0" smtClean="0"/>
              <a:t> skills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Culture is defined by the shared manners, customs, beliefs, rituals, ceremonies, laws, ideas, thought patterns, arts, </a:t>
            </a:r>
            <a:r>
              <a:rPr lang="en-US" dirty="0" smtClean="0"/>
              <a:t>social </a:t>
            </a:r>
            <a:r>
              <a:rPr lang="en-US" dirty="0"/>
              <a:t>institutions, religious beliefs, myths and legends, </a:t>
            </a:r>
            <a:r>
              <a:rPr lang="en-US" dirty="0" smtClean="0"/>
              <a:t>values</a:t>
            </a:r>
            <a:r>
              <a:rPr lang="en-US" dirty="0"/>
              <a:t>, a concept of self, morals, ideals and accepted ways of behaving.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live, do things, think and act in varied ways.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practices are particular ways that give us an identity. </a:t>
            </a:r>
            <a:endParaRPr lang="en-US" dirty="0" smtClean="0"/>
          </a:p>
          <a:p>
            <a:r>
              <a:rPr lang="en-US" dirty="0" smtClean="0"/>
              <a:t>Cultural </a:t>
            </a:r>
            <a:r>
              <a:rPr lang="en-US" dirty="0"/>
              <a:t>barrier in communication occurs mainly when communication happens between two different cultural backgrounds.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barrier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Perceptual barriers of communication are internal barriers that occur within a person's mind when he/she believes, or perceives, that the person they intend to speak with ,won't understand or not be interested in what they have to say.</a:t>
            </a:r>
          </a:p>
          <a:p>
            <a:r>
              <a:rPr lang="en-US" dirty="0" smtClean="0"/>
              <a:t>It inhibits or prevents from making accurate perceptions 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 barriers of communication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being </a:t>
            </a:r>
            <a:r>
              <a:rPr lang="en-US" dirty="0"/>
              <a:t>clear and using language that the person understands</a:t>
            </a:r>
          </a:p>
          <a:p>
            <a:pPr fontAlgn="base"/>
            <a:r>
              <a:rPr lang="en-US" dirty="0"/>
              <a:t>communicating one thing at a time</a:t>
            </a:r>
          </a:p>
          <a:p>
            <a:pPr fontAlgn="base"/>
            <a:r>
              <a:rPr lang="en-US" dirty="0" smtClean="0"/>
              <a:t>checking </a:t>
            </a:r>
            <a:r>
              <a:rPr lang="en-US" dirty="0"/>
              <a:t>that the person has understood you correctly</a:t>
            </a:r>
          </a:p>
          <a:p>
            <a:pPr fontAlgn="base"/>
            <a:r>
              <a:rPr lang="en-US" dirty="0"/>
              <a:t>communicating in a location that is free of distractions</a:t>
            </a:r>
          </a:p>
          <a:p>
            <a:pPr fontAlgn="base"/>
            <a:r>
              <a:rPr lang="en-US" dirty="0" smtClean="0"/>
              <a:t>Don’t </a:t>
            </a:r>
            <a:r>
              <a:rPr lang="en-US" dirty="0"/>
              <a:t>make any </a:t>
            </a:r>
            <a:r>
              <a:rPr lang="en-US" dirty="0" err="1"/>
              <a:t>judgements</a:t>
            </a:r>
            <a:r>
              <a:rPr lang="en-US" dirty="0"/>
              <a:t> about what someone may be experiencing, always ask</a:t>
            </a:r>
            <a:r>
              <a:rPr lang="en-US" dirty="0" smtClean="0"/>
              <a:t>!</a:t>
            </a:r>
          </a:p>
          <a:p>
            <a:pPr fontAlgn="base"/>
            <a:r>
              <a:rPr lang="en-US" dirty="0" smtClean="0"/>
              <a:t>Always be positive</a:t>
            </a:r>
          </a:p>
          <a:p>
            <a:pPr fontAlgn="base"/>
            <a:r>
              <a:rPr lang="en-US" dirty="0"/>
              <a:t>Communicate only what's necessary.</a:t>
            </a:r>
          </a:p>
          <a:p>
            <a:pPr fontAlgn="base"/>
            <a:r>
              <a:rPr lang="en-US" dirty="0"/>
              <a:t>Use plain </a:t>
            </a:r>
            <a:r>
              <a:rPr lang="en-US" dirty="0" smtClean="0"/>
              <a:t>language</a:t>
            </a:r>
          </a:p>
          <a:p>
            <a:pPr fontAlgn="base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>How </a:t>
            </a:r>
            <a:r>
              <a:rPr lang="en-US" sz="2200" b="1" dirty="0"/>
              <a:t>can I overcome communication barriers?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plays a vital role in human life. </a:t>
            </a:r>
          </a:p>
          <a:p>
            <a:r>
              <a:rPr lang="en-US" dirty="0" smtClean="0"/>
              <a:t>It helps facilitate the exchange of information and knowledge, and develop relationships with others.</a:t>
            </a:r>
          </a:p>
          <a:p>
            <a:r>
              <a:rPr lang="en-US" dirty="0" smtClean="0"/>
              <a:t> Therefore, the importance of communication skills in our day-to-day life cannot be underestimated. </a:t>
            </a:r>
          </a:p>
          <a:p>
            <a:r>
              <a:rPr lang="en-US" dirty="0" smtClean="0"/>
              <a:t>Good communication skills are essential to allow others and yourself to understand information more accurately and quickly.  poor communication skills lead to frequent misunderstanding and frustration.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include communicating new ideas, feelings interest ,</a:t>
            </a:r>
            <a:r>
              <a:rPr lang="en-US" dirty="0" err="1" smtClean="0"/>
              <a:t>knowledge,information</a:t>
            </a:r>
            <a:r>
              <a:rPr lang="en-US" dirty="0" smtClean="0"/>
              <a:t> ….what not even the results of your project to your madam constitute communication.</a:t>
            </a:r>
          </a:p>
          <a:p>
            <a:r>
              <a:rPr lang="en-US" dirty="0" smtClean="0"/>
              <a:t>Communication skills involve listening, speaking, observing </a:t>
            </a:r>
            <a:r>
              <a:rPr lang="en-US" dirty="0" err="1" smtClean="0"/>
              <a:t>empathising</a:t>
            </a:r>
            <a:r>
              <a:rPr lang="en-US" dirty="0" smtClean="0"/>
              <a:t> etc</a:t>
            </a:r>
          </a:p>
          <a:p>
            <a:r>
              <a:rPr lang="en-US" dirty="0" smtClean="0"/>
              <a:t>They are the abilities we use to give and receive different kinds of information.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skill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origin of the word “communication” is from the </a:t>
            </a:r>
            <a:r>
              <a:rPr lang="en-US" dirty="0" err="1" smtClean="0"/>
              <a:t>latin</a:t>
            </a:r>
            <a:r>
              <a:rPr lang="en-US" dirty="0" smtClean="0"/>
              <a:t> word “</a:t>
            </a:r>
            <a:r>
              <a:rPr lang="en-US" b="1" dirty="0" err="1" smtClean="0"/>
              <a:t>communicare</a:t>
            </a:r>
            <a:r>
              <a:rPr lang="en-US" dirty="0" smtClean="0"/>
              <a:t>” or </a:t>
            </a:r>
            <a:r>
              <a:rPr lang="en-US" b="1" dirty="0" smtClean="0"/>
              <a:t>“</a:t>
            </a:r>
            <a:r>
              <a:rPr lang="en-US" b="1" dirty="0" err="1" smtClean="0"/>
              <a:t>communis</a:t>
            </a:r>
            <a:r>
              <a:rPr lang="en-US" dirty="0" smtClean="0"/>
              <a:t>” which means </a:t>
            </a:r>
          </a:p>
          <a:p>
            <a:r>
              <a:rPr lang="en-US" dirty="0" smtClean="0"/>
              <a:t>“to impart”, </a:t>
            </a:r>
          </a:p>
          <a:p>
            <a:r>
              <a:rPr lang="en-US" dirty="0" smtClean="0"/>
              <a:t>“to participate”, </a:t>
            </a:r>
          </a:p>
          <a:p>
            <a:r>
              <a:rPr lang="en-US" dirty="0" smtClean="0"/>
              <a:t>“to share</a:t>
            </a:r>
          </a:p>
          <a:p>
            <a:r>
              <a:rPr lang="en-US" dirty="0" smtClean="0"/>
              <a:t>“to make common.”</a:t>
            </a:r>
          </a:p>
          <a:p>
            <a:r>
              <a:rPr lang="en-US" dirty="0" smtClean="0"/>
              <a:t>to be in relation with“</a:t>
            </a:r>
          </a:p>
          <a:p>
            <a:endParaRPr lang="en-US" dirty="0" smtClean="0"/>
          </a:p>
          <a:p>
            <a:r>
              <a:rPr lang="en-US" dirty="0" smtClean="0"/>
              <a:t> however The </a:t>
            </a:r>
            <a:r>
              <a:rPr lang="en-US" b="1" dirty="0" smtClean="0"/>
              <a:t>sense of sharing </a:t>
            </a:r>
            <a:r>
              <a:rPr lang="en-US" dirty="0" smtClean="0"/>
              <a:t>is inherent in the very origin and the meaning of “communication.”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D.Communication</a:t>
            </a:r>
            <a:r>
              <a:rPr lang="en-US" dirty="0" smtClean="0"/>
              <a:t>-Meaning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Goal-</a:t>
            </a:r>
            <a:r>
              <a:rPr lang="en-US" dirty="0" err="1" smtClean="0"/>
              <a:t>oriented:Communication</a:t>
            </a:r>
            <a:r>
              <a:rPr lang="en-US" dirty="0" smtClean="0"/>
              <a:t> is goal-oriented. Unless the receiver and sender know the purpose they intend to achieve through communication, it has little practical utility.</a:t>
            </a:r>
          </a:p>
          <a:p>
            <a:r>
              <a:rPr lang="en-US" dirty="0" smtClean="0"/>
              <a:t>A means, not an </a:t>
            </a:r>
            <a:r>
              <a:rPr lang="en-US" dirty="0" err="1" smtClean="0"/>
              <a:t>end:Communication</a:t>
            </a:r>
            <a:r>
              <a:rPr lang="en-US" dirty="0" smtClean="0"/>
              <a:t> is not an end. Effective communication is a means towards achieving the end, that is, goal accomplishment.</a:t>
            </a:r>
          </a:p>
          <a:p>
            <a:r>
              <a:rPr lang="en-US" dirty="0"/>
              <a:t>Communication is symbolic </a:t>
            </a:r>
            <a:r>
              <a:rPr lang="en-US" dirty="0" smtClean="0"/>
              <a:t>:Symbols</a:t>
            </a:r>
            <a:r>
              <a:rPr lang="en-US" dirty="0"/>
              <a:t>, signs, or </a:t>
            </a:r>
            <a:r>
              <a:rPr lang="en-US" dirty="0" smtClean="0"/>
              <a:t>letters</a:t>
            </a:r>
            <a:r>
              <a:rPr lang="en-US" dirty="0"/>
              <a:t>, words, sentences, graphs, pictures and other concrete objects represent or stand for ideas that you intend to convey verbally.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It is an effective means of development </a:t>
            </a:r>
          </a:p>
          <a:p>
            <a:r>
              <a:rPr lang="en-US" dirty="0" smtClean="0"/>
              <a:t>It enables a person to pass information to others and to understand what is said to him.</a:t>
            </a:r>
          </a:p>
          <a:p>
            <a:r>
              <a:rPr lang="en-US" dirty="0"/>
              <a:t>basic </a:t>
            </a:r>
            <a:r>
              <a:rPr lang="en-US" dirty="0" smtClean="0"/>
              <a:t>requirement </a:t>
            </a:r>
            <a:r>
              <a:rPr lang="en-US" dirty="0"/>
              <a:t>for personal </a:t>
            </a:r>
            <a:r>
              <a:rPr lang="en-US" dirty="0" smtClean="0"/>
              <a:t>development</a:t>
            </a:r>
          </a:p>
          <a:p>
            <a:r>
              <a:rPr lang="en-US" dirty="0"/>
              <a:t>essential for a </a:t>
            </a:r>
            <a:r>
              <a:rPr lang="en-US" dirty="0" smtClean="0"/>
              <a:t>one’s </a:t>
            </a:r>
            <a:r>
              <a:rPr lang="en-US" dirty="0"/>
              <a:t>academic </a:t>
            </a:r>
            <a:r>
              <a:rPr lang="en-US" dirty="0" smtClean="0"/>
              <a:t>/professional /personal accomplishment </a:t>
            </a:r>
            <a:r>
              <a:rPr lang="en-US" dirty="0"/>
              <a:t>and successful future career. </a:t>
            </a:r>
            <a:endParaRPr lang="en-US" dirty="0" smtClean="0"/>
          </a:p>
          <a:p>
            <a:r>
              <a:rPr lang="en-US" dirty="0"/>
              <a:t>major characteristic of a good leader.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communications involve a blend of several different types of communication at once </a:t>
            </a:r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different </a:t>
            </a:r>
            <a:r>
              <a:rPr lang="en-US" dirty="0"/>
              <a:t>types of </a:t>
            </a:r>
            <a:r>
              <a:rPr lang="en-US" dirty="0" err="1" smtClean="0"/>
              <a:t>communication.They</a:t>
            </a:r>
            <a:r>
              <a:rPr lang="en-US" dirty="0" smtClean="0"/>
              <a:t> are</a:t>
            </a:r>
          </a:p>
          <a:p>
            <a:r>
              <a:rPr lang="en-US" dirty="0" smtClean="0"/>
              <a:t>1.verbal,/oral</a:t>
            </a:r>
          </a:p>
          <a:p>
            <a:r>
              <a:rPr lang="en-US" dirty="0" smtClean="0"/>
              <a:t>2.nonverbal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3.written </a:t>
            </a:r>
          </a:p>
          <a:p>
            <a:r>
              <a:rPr lang="en-US" dirty="0" smtClean="0"/>
              <a:t>4. </a:t>
            </a:r>
            <a:r>
              <a:rPr lang="en-US" dirty="0"/>
              <a:t>visual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5.Symbolic communication</a:t>
            </a:r>
          </a:p>
          <a:p>
            <a:r>
              <a:rPr lang="en-US" dirty="0" smtClean="0"/>
              <a:t>6.intentional </a:t>
            </a:r>
          </a:p>
          <a:p>
            <a:r>
              <a:rPr lang="en-US" dirty="0" smtClean="0"/>
              <a:t>Unintentional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G.Types</a:t>
            </a:r>
            <a:r>
              <a:rPr lang="en-US" dirty="0" smtClean="0"/>
              <a:t> of communication skill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257800" y="2895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Verbal communication is the most common type of communication.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the use of spoken words </a:t>
            </a:r>
            <a:r>
              <a:rPr lang="en-US" dirty="0" smtClean="0"/>
              <a:t> </a:t>
            </a:r>
            <a:r>
              <a:rPr lang="en-US" dirty="0"/>
              <a:t>to share information. </a:t>
            </a:r>
            <a:endParaRPr lang="en-US" dirty="0" smtClean="0"/>
          </a:p>
          <a:p>
            <a:r>
              <a:rPr lang="en-US" dirty="0" smtClean="0"/>
              <a:t>Verbal </a:t>
            </a:r>
            <a:r>
              <a:rPr lang="en-US" dirty="0"/>
              <a:t>communication can either happen face to face or through other channels, such as mobile phone, radio and video conferencing.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Verbal/oral </a:t>
            </a:r>
            <a:r>
              <a:rPr lang="en-US" b="1" dirty="0"/>
              <a:t>communication</a:t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Nonverbal communication involves </a:t>
            </a:r>
            <a:r>
              <a:rPr lang="en-US" dirty="0" smtClean="0"/>
              <a:t>communication </a:t>
            </a:r>
            <a:r>
              <a:rPr lang="en-US" dirty="0"/>
              <a:t>through the use of gestures, tone of voice, body language </a:t>
            </a:r>
            <a:r>
              <a:rPr lang="en-US" dirty="0" smtClean="0"/>
              <a:t>, </a:t>
            </a:r>
            <a:r>
              <a:rPr lang="en-US" dirty="0"/>
              <a:t>facial expressions </a:t>
            </a:r>
            <a:r>
              <a:rPr lang="en-US" dirty="0" smtClean="0"/>
              <a:t>etc to </a:t>
            </a:r>
            <a:r>
              <a:rPr lang="en-US" dirty="0"/>
              <a:t>share </a:t>
            </a:r>
            <a:r>
              <a:rPr lang="en-US" dirty="0" smtClean="0"/>
              <a:t>thoughts </a:t>
            </a:r>
            <a:r>
              <a:rPr lang="en-US" dirty="0"/>
              <a:t>and feelings.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even communicate non-verbally by the way </a:t>
            </a:r>
            <a:r>
              <a:rPr lang="en-US" dirty="0" smtClean="0"/>
              <a:t>we </a:t>
            </a:r>
            <a:r>
              <a:rPr lang="en-US" dirty="0"/>
              <a:t>dress. </a:t>
            </a:r>
            <a:endParaRPr lang="en-US" dirty="0" smtClean="0"/>
          </a:p>
          <a:p>
            <a:r>
              <a:rPr lang="en-US" dirty="0" smtClean="0"/>
              <a:t>Nonverbal </a:t>
            </a:r>
            <a:r>
              <a:rPr lang="en-US" dirty="0"/>
              <a:t>communication often supports or adds to verbal communication.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tone of your voice and your posture can reveal your mood or emotions to those around you.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Nonverbal communication</a:t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ack History Month_TM10103076_Win32_LH_v4" id="{5AE25372-5B71-4B3F-A332-C4D84C968E46}" vid="{07F4610E-88B6-4CC8-AAA7-899DFEA9E17B}"/>
    </a:ext>
  </a:extLst>
</a:theme>
</file>

<file path=ppt/theme/theme2.xml><?xml version="1.0" encoding="utf-8"?>
<a:theme xmlns:a="http://schemas.openxmlformats.org/drawingml/2006/main" name="1_Theme1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ck History Month_TM10103076_Win32_LH_v4" id="{5AE25372-5B71-4B3F-A332-C4D84C968E46}" vid="{07F4610E-88B6-4CC8-AAA7-899DFEA9E1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2957</TotalTime>
  <Words>771</Words>
  <Application>Microsoft Office PowerPoint</Application>
  <PresentationFormat>On-screen Show (4:3)</PresentationFormat>
  <Paragraphs>125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Theme1</vt:lpstr>
      <vt:lpstr>1_Theme1</vt:lpstr>
      <vt:lpstr>Office Theme</vt:lpstr>
      <vt:lpstr>Unit 1-Communication Skills</vt:lpstr>
      <vt:lpstr>B.Communication skills</vt:lpstr>
      <vt:lpstr>Communication skill</vt:lpstr>
      <vt:lpstr>D.Communication-Meaning</vt:lpstr>
      <vt:lpstr>Nature</vt:lpstr>
      <vt:lpstr>importance</vt:lpstr>
      <vt:lpstr>G.Types of communication skill</vt:lpstr>
      <vt:lpstr>Verbal/oral communication </vt:lpstr>
      <vt:lpstr>Nonverbal communication </vt:lpstr>
      <vt:lpstr> Written communication </vt:lpstr>
      <vt:lpstr>Visual communication </vt:lpstr>
      <vt:lpstr>What is listening skill</vt:lpstr>
      <vt:lpstr>Listening</vt:lpstr>
      <vt:lpstr>public speaking </vt:lpstr>
      <vt:lpstr> Body language</vt:lpstr>
      <vt:lpstr>Tips for effective body language</vt:lpstr>
      <vt:lpstr>Barriers of effective communication</vt:lpstr>
      <vt:lpstr>Linguistic Barriers. </vt:lpstr>
      <vt:lpstr>Physiological Barrier</vt:lpstr>
      <vt:lpstr>Cultural barrier</vt:lpstr>
      <vt:lpstr>Perceptual barriers of communication</vt:lpstr>
      <vt:lpstr>How can I overcome communication barriers? 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</dc:title>
  <dc:creator>admin</dc:creator>
  <cp:lastModifiedBy>ExamController</cp:lastModifiedBy>
  <cp:revision>88</cp:revision>
  <dcterms:created xsi:type="dcterms:W3CDTF">2021-07-27T19:11:56Z</dcterms:created>
  <dcterms:modified xsi:type="dcterms:W3CDTF">2022-12-01T07:18:31Z</dcterms:modified>
</cp:coreProperties>
</file>