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8" r:id="rId5"/>
    <p:sldId id="275" r:id="rId6"/>
    <p:sldId id="276" r:id="rId7"/>
    <p:sldId id="263" r:id="rId8"/>
    <p:sldId id="264" r:id="rId9"/>
    <p:sldId id="266" r:id="rId10"/>
    <p:sldId id="267" r:id="rId11"/>
    <p:sldId id="260" r:id="rId12"/>
    <p:sldId id="262" r:id="rId13"/>
    <p:sldId id="268" r:id="rId14"/>
    <p:sldId id="269" r:id="rId15"/>
    <p:sldId id="270" r:id="rId16"/>
    <p:sldId id="271" r:id="rId17"/>
    <p:sldId id="274" r:id="rId18"/>
    <p:sldId id="277"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47" autoAdjust="0"/>
    <p:restoredTop sz="94607" autoAdjust="0"/>
  </p:normalViewPr>
  <p:slideViewPr>
    <p:cSldViewPr>
      <p:cViewPr varScale="1">
        <p:scale>
          <a:sx n="69" d="100"/>
          <a:sy n="69" d="100"/>
        </p:scale>
        <p:origin x="-14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E5C1F7D-03F1-4CC2-BBF0-6797120D7241}" type="datetimeFigureOut">
              <a:rPr lang="en-US" smtClean="0"/>
              <a:pPr/>
              <a:t>2/2/2021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E3967C8-AAE8-4776-BC9E-4F8CB455F55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C1F7D-03F1-4CC2-BBF0-6797120D7241}"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C1F7D-03F1-4CC2-BBF0-6797120D7241}"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C1F7D-03F1-4CC2-BBF0-6797120D7241}"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5C1F7D-03F1-4CC2-BBF0-6797120D7241}" type="datetimeFigureOut">
              <a:rPr lang="en-US" smtClean="0"/>
              <a:pPr/>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3967C8-AAE8-4776-BC9E-4F8CB455F55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C1F7D-03F1-4CC2-BBF0-6797120D7241}" type="datetimeFigureOut">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5C1F7D-03F1-4CC2-BBF0-6797120D7241}" type="datetimeFigureOut">
              <a:rPr lang="en-US" smtClean="0"/>
              <a:pPr/>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5C1F7D-03F1-4CC2-BBF0-6797120D7241}" type="datetimeFigureOut">
              <a:rPr lang="en-US" smtClean="0"/>
              <a:pPr/>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C1F7D-03F1-4CC2-BBF0-6797120D7241}" type="datetimeFigureOut">
              <a:rPr lang="en-US" smtClean="0"/>
              <a:pPr/>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C1F7D-03F1-4CC2-BBF0-6797120D7241}" type="datetimeFigureOut">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3967C8-AAE8-4776-BC9E-4F8CB455F5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5C1F7D-03F1-4CC2-BBF0-6797120D7241}" type="datetimeFigureOut">
              <a:rPr lang="en-US" smtClean="0"/>
              <a:pPr/>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E3967C8-AAE8-4776-BC9E-4F8CB455F55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5C1F7D-03F1-4CC2-BBF0-6797120D7241}" type="datetimeFigureOut">
              <a:rPr lang="en-US" smtClean="0"/>
              <a:pPr/>
              <a:t>2/2/2021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E3967C8-AAE8-4776-BC9E-4F8CB455F55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2286000"/>
          </a:xfrm>
          <a:solidFill>
            <a:schemeClr val="tx2">
              <a:lumMod val="40000"/>
              <a:lumOff val="60000"/>
            </a:schemeClr>
          </a:solidFill>
        </p:spPr>
        <p:txBody>
          <a:bodyPr>
            <a:normAutofit fontScale="90000"/>
          </a:bodyPr>
          <a:lstStyle/>
          <a:p>
            <a:r>
              <a:rPr lang="en-US" b="1" i="1" dirty="0" smtClean="0"/>
              <a:t>Soft Skills as an integral Unit for Capacity Building among Academia</a:t>
            </a:r>
            <a:endParaRPr lang="en-US" dirty="0"/>
          </a:p>
        </p:txBody>
      </p:sp>
      <p:sp>
        <p:nvSpPr>
          <p:cNvPr id="3" name="Subtitle 2"/>
          <p:cNvSpPr>
            <a:spLocks noGrp="1"/>
          </p:cNvSpPr>
          <p:nvPr>
            <p:ph type="subTitle" idx="1"/>
          </p:nvPr>
        </p:nvSpPr>
        <p:spPr/>
        <p:style>
          <a:lnRef idx="0">
            <a:schemeClr val="accent4"/>
          </a:lnRef>
          <a:fillRef idx="3">
            <a:schemeClr val="accent4"/>
          </a:fillRef>
          <a:effectRef idx="3">
            <a:schemeClr val="accent4"/>
          </a:effectRef>
          <a:fontRef idx="minor">
            <a:schemeClr val="lt1"/>
          </a:fontRef>
        </p:style>
        <p:txBody>
          <a:bodyPr>
            <a:normAutofit lnSpcReduction="10000"/>
          </a:bodyPr>
          <a:lstStyle/>
          <a:p>
            <a:r>
              <a:rPr lang="en-US" dirty="0" smtClean="0">
                <a:solidFill>
                  <a:schemeClr val="bg1"/>
                </a:solidFill>
              </a:rPr>
              <a:t>Dr </a:t>
            </a:r>
            <a:r>
              <a:rPr lang="en-US" dirty="0" err="1" smtClean="0">
                <a:solidFill>
                  <a:schemeClr val="bg1"/>
                </a:solidFill>
              </a:rPr>
              <a:t>Devika.S</a:t>
            </a:r>
            <a:endParaRPr lang="en-US" dirty="0" smtClean="0">
              <a:solidFill>
                <a:schemeClr val="bg1"/>
              </a:solidFill>
            </a:endParaRPr>
          </a:p>
          <a:p>
            <a:r>
              <a:rPr lang="en-US" dirty="0" smtClean="0">
                <a:solidFill>
                  <a:schemeClr val="bg1"/>
                </a:solidFill>
              </a:rPr>
              <a:t>Assistant Professor</a:t>
            </a:r>
          </a:p>
          <a:p>
            <a:r>
              <a:rPr lang="en-US" dirty="0" err="1" smtClean="0">
                <a:solidFill>
                  <a:schemeClr val="bg1"/>
                </a:solidFill>
              </a:rPr>
              <a:t>N.V.K.S.D.College</a:t>
            </a:r>
            <a:r>
              <a:rPr lang="en-US" dirty="0" smtClean="0">
                <a:solidFill>
                  <a:schemeClr val="bg1"/>
                </a:solidFill>
              </a:rPr>
              <a:t> of </a:t>
            </a:r>
            <a:r>
              <a:rPr lang="en-US" dirty="0" err="1" smtClean="0">
                <a:solidFill>
                  <a:schemeClr val="bg1"/>
                </a:solidFill>
              </a:rPr>
              <a:t>Education,Atoor,Kanniyakumari</a:t>
            </a:r>
            <a:r>
              <a:rPr lang="en-US" dirty="0" smtClean="0">
                <a:solidFill>
                  <a:schemeClr val="bg1"/>
                </a:solidFill>
              </a:rPr>
              <a:t> </a:t>
            </a:r>
            <a:r>
              <a:rPr lang="en-US" dirty="0" err="1" smtClean="0">
                <a:solidFill>
                  <a:schemeClr val="bg1"/>
                </a:solidFill>
              </a:rPr>
              <a:t>District,TamilNadu</a:t>
            </a:r>
            <a:r>
              <a:rPr lang="en-US" dirty="0" smtClean="0">
                <a:solidFill>
                  <a:schemeClr val="bg1"/>
                </a:solidFill>
              </a:rPr>
              <a:t>.</a:t>
            </a:r>
          </a:p>
          <a:p>
            <a:endParaRPr lang="en-US" dirty="0"/>
          </a:p>
        </p:txBody>
      </p:sp>
      <p:pic>
        <p:nvPicPr>
          <p:cNvPr id="16386" name="Picture 2" descr="C:\Users\Public\Pictures\Sample Pictures\download (7).jpg"/>
          <p:cNvPicPr>
            <a:picLocks noChangeAspect="1" noChangeArrowheads="1"/>
          </p:cNvPicPr>
          <p:nvPr/>
        </p:nvPicPr>
        <p:blipFill>
          <a:blip r:embed="rId2"/>
          <a:srcRect/>
          <a:stretch>
            <a:fillRect/>
          </a:stretch>
        </p:blipFill>
        <p:spPr bwMode="auto">
          <a:xfrm>
            <a:off x="914400" y="5029200"/>
            <a:ext cx="7543800" cy="16478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the point…</a:t>
            </a:r>
            <a:endParaRPr lang="en-US" dirty="0"/>
          </a:p>
        </p:txBody>
      </p:sp>
      <p:sp>
        <p:nvSpPr>
          <p:cNvPr id="3" name="Content Placeholder 2"/>
          <p:cNvSpPr>
            <a:spLocks noGrp="1"/>
          </p:cNvSpPr>
          <p:nvPr>
            <p:ph idx="1"/>
          </p:nvPr>
        </p:nvSpPr>
        <p:spPr/>
        <p:txBody>
          <a:bodyPr/>
          <a:lstStyle/>
          <a:p>
            <a:r>
              <a:rPr lang="en-US" dirty="0" smtClean="0"/>
              <a:t>Hence there is an urgent and imperative need to include in the curriculum soft skills content to enable the students to meet up the global cutthroat  challenges to fill the gap or vacuum if any in the curriculum. Hence incorporating soft skills content in the Teacher Education  curriculum is becoming highly imperative.</a:t>
            </a:r>
          </a:p>
          <a:p>
            <a:endParaRPr lang="en-US" dirty="0"/>
          </a:p>
        </p:txBody>
      </p:sp>
      <p:pic>
        <p:nvPicPr>
          <p:cNvPr id="17410" name="Picture 2" descr="C:\Users\Public\Pictures\Sample Pictures\download (5).png"/>
          <p:cNvPicPr>
            <a:picLocks noChangeAspect="1" noChangeArrowheads="1"/>
          </p:cNvPicPr>
          <p:nvPr/>
        </p:nvPicPr>
        <p:blipFill>
          <a:blip r:embed="rId2"/>
          <a:srcRect/>
          <a:stretch>
            <a:fillRect/>
          </a:stretch>
        </p:blipFill>
        <p:spPr bwMode="auto">
          <a:xfrm>
            <a:off x="4267200" y="228600"/>
            <a:ext cx="3810000" cy="166687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Soft skills..</a:t>
            </a:r>
            <a:endParaRPr lang="en-US" dirty="0"/>
          </a:p>
        </p:txBody>
      </p:sp>
      <p:sp>
        <p:nvSpPr>
          <p:cNvPr id="3" name="Content Placeholder 2"/>
          <p:cNvSpPr>
            <a:spLocks noGrp="1"/>
          </p:cNvSpPr>
          <p:nvPr>
            <p:ph idx="1"/>
          </p:nvPr>
        </p:nvSpPr>
        <p:spPr/>
        <p:txBody>
          <a:bodyPr>
            <a:normAutofit/>
          </a:bodyPr>
          <a:lstStyle/>
          <a:p>
            <a:r>
              <a:rPr lang="en-US" dirty="0"/>
              <a:t>Soft skills becomes all the more relevant in a country like India where the education system does not delve into personality </a:t>
            </a:r>
            <a:r>
              <a:rPr lang="en-US" dirty="0" smtClean="0"/>
              <a:t>development the </a:t>
            </a:r>
            <a:r>
              <a:rPr lang="en-US" dirty="0" err="1" smtClean="0"/>
              <a:t>more.Hence</a:t>
            </a:r>
            <a:r>
              <a:rPr lang="en-US" dirty="0" smtClean="0"/>
              <a:t> Soft </a:t>
            </a:r>
            <a:r>
              <a:rPr lang="en-US" dirty="0"/>
              <a:t>skills training is essential because we do not have it in our academic curricula. Therefore, </a:t>
            </a:r>
            <a:r>
              <a:rPr lang="en-US" dirty="0" smtClean="0"/>
              <a:t>higher education have </a:t>
            </a:r>
            <a:r>
              <a:rPr lang="en-US" dirty="0"/>
              <a:t>to take up the task of grooming our students with soft skills by including soft skills development </a:t>
            </a:r>
            <a:r>
              <a:rPr lang="en-US" dirty="0" err="1"/>
              <a:t>programme</a:t>
            </a:r>
            <a:r>
              <a:rPr lang="en-US" dirty="0"/>
              <a:t> in the curriculum, so that they are able to present themselves better.</a:t>
            </a:r>
          </a:p>
          <a:p>
            <a:endParaRPr lang="en-US" dirty="0"/>
          </a:p>
        </p:txBody>
      </p:sp>
      <p:pic>
        <p:nvPicPr>
          <p:cNvPr id="9218" name="Picture 2" descr="C:\Users\Public\Pictures\Sample Pictures\download (2).png"/>
          <p:cNvPicPr>
            <a:picLocks noChangeAspect="1" noChangeArrowheads="1"/>
          </p:cNvPicPr>
          <p:nvPr/>
        </p:nvPicPr>
        <p:blipFill>
          <a:blip r:embed="rId2"/>
          <a:srcRect/>
          <a:stretch>
            <a:fillRect/>
          </a:stretch>
        </p:blipFill>
        <p:spPr bwMode="auto">
          <a:xfrm>
            <a:off x="5181600" y="5105400"/>
            <a:ext cx="2962275" cy="15430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Soft skills</a:t>
            </a:r>
            <a:endParaRPr lang="en-US" dirty="0"/>
          </a:p>
        </p:txBody>
      </p:sp>
      <p:sp>
        <p:nvSpPr>
          <p:cNvPr id="3" name="Content Placeholder 2"/>
          <p:cNvSpPr>
            <a:spLocks noGrp="1"/>
          </p:cNvSpPr>
          <p:nvPr>
            <p:ph idx="1"/>
          </p:nvPr>
        </p:nvSpPr>
        <p:spPr/>
        <p:txBody>
          <a:bodyPr>
            <a:normAutofit lnSpcReduction="10000"/>
          </a:bodyPr>
          <a:lstStyle/>
          <a:p>
            <a:r>
              <a:rPr lang="en-US" dirty="0" smtClean="0"/>
              <a:t> Soft skills are the personal attributes that enhance an individual’s interactions, job performance and career prospects. Unlike hard skills, which tend to be specific to a certain type of task or activity, soft skills are broadly </a:t>
            </a:r>
            <a:r>
              <a:rPr lang="en-US" dirty="0" err="1" smtClean="0"/>
              <a:t>applicable.Soft</a:t>
            </a:r>
            <a:r>
              <a:rPr lang="en-US" dirty="0" smtClean="0"/>
              <a:t> skills are sometimes broken down into personal attributes, such as </a:t>
            </a:r>
            <a:r>
              <a:rPr lang="en-US" dirty="0" err="1" smtClean="0"/>
              <a:t>optimism,common</a:t>
            </a:r>
            <a:r>
              <a:rPr lang="en-US" dirty="0" smtClean="0"/>
              <a:t> sense ,</a:t>
            </a:r>
            <a:r>
              <a:rPr lang="en-US" dirty="0" err="1" smtClean="0"/>
              <a:t>responsibility,a</a:t>
            </a:r>
            <a:r>
              <a:rPr lang="en-US" dirty="0" smtClean="0"/>
              <a:t> sense of </a:t>
            </a:r>
            <a:r>
              <a:rPr lang="en-US" dirty="0" err="1" smtClean="0"/>
              <a:t>humour,integrity,time-management,motivation</a:t>
            </a:r>
            <a:r>
              <a:rPr lang="en-US" dirty="0" smtClean="0"/>
              <a:t> ,interpersonal </a:t>
            </a:r>
            <a:r>
              <a:rPr lang="en-US" dirty="0" err="1" smtClean="0"/>
              <a:t>abilities,empathy,leadership,communication</a:t>
            </a:r>
            <a:r>
              <a:rPr lang="en-US" dirty="0" smtClean="0"/>
              <a:t>,	good manners,	sociability	the ability to teach to mention a few.</a:t>
            </a:r>
            <a:endParaRPr lang="en-US" dirty="0"/>
          </a:p>
        </p:txBody>
      </p:sp>
      <p:pic>
        <p:nvPicPr>
          <p:cNvPr id="10242" name="Picture 2" descr="C:\Users\Public\Pictures\Sample Pictures\download (3).jpg"/>
          <p:cNvPicPr>
            <a:picLocks noChangeAspect="1" noChangeArrowheads="1"/>
          </p:cNvPicPr>
          <p:nvPr/>
        </p:nvPicPr>
        <p:blipFill>
          <a:blip r:embed="rId2"/>
          <a:srcRect/>
          <a:stretch>
            <a:fillRect/>
          </a:stretch>
        </p:blipFill>
        <p:spPr bwMode="auto">
          <a:xfrm>
            <a:off x="6324600" y="1"/>
            <a:ext cx="2143125" cy="1905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soft skills…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It’s often said that hard skills will get one to get a job but one needs soft skills to keep that job.</a:t>
            </a:r>
          </a:p>
          <a:p>
            <a:r>
              <a:rPr lang="en-US" dirty="0" smtClean="0"/>
              <a:t>   Technical and job-related skills are a must, but they are not sufficient when it comes to progressing up the ladder of profession or success.</a:t>
            </a:r>
          </a:p>
          <a:p>
            <a:r>
              <a:rPr lang="en-US" dirty="0" smtClean="0"/>
              <a:t>Soft skills are very important in life. It is essential to be technically sound, but one should also have the ability to convey the idea to the masses in the simplest possible manner.</a:t>
            </a:r>
          </a:p>
          <a:p>
            <a:r>
              <a:rPr lang="en-US" dirty="0" smtClean="0"/>
              <a:t>Planning is necessary but execution is also equally important. And it takes soft skills to execute any idea because it involves dealing with others directly.</a:t>
            </a:r>
          </a:p>
          <a:p>
            <a:endParaRPr lang="en-US" dirty="0"/>
          </a:p>
        </p:txBody>
      </p:sp>
      <p:pic>
        <p:nvPicPr>
          <p:cNvPr id="11266" name="Picture 2" descr="C:\Users\Public\Pictures\Sample Pictures\download (3).png"/>
          <p:cNvPicPr>
            <a:picLocks noChangeAspect="1" noChangeArrowheads="1"/>
          </p:cNvPicPr>
          <p:nvPr/>
        </p:nvPicPr>
        <p:blipFill>
          <a:blip r:embed="rId2"/>
          <a:srcRect/>
          <a:stretch>
            <a:fillRect/>
          </a:stretch>
        </p:blipFill>
        <p:spPr bwMode="auto">
          <a:xfrm>
            <a:off x="5562600" y="0"/>
            <a:ext cx="2647950" cy="17335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Soft skills…</a:t>
            </a:r>
            <a:endParaRPr lang="en-US" dirty="0"/>
          </a:p>
        </p:txBody>
      </p:sp>
      <p:sp>
        <p:nvSpPr>
          <p:cNvPr id="3" name="Content Placeholder 2"/>
          <p:cNvSpPr>
            <a:spLocks noGrp="1"/>
          </p:cNvSpPr>
          <p:nvPr>
            <p:ph idx="1"/>
          </p:nvPr>
        </p:nvSpPr>
        <p:spPr/>
        <p:txBody>
          <a:bodyPr/>
          <a:lstStyle/>
          <a:p>
            <a:r>
              <a:rPr lang="en-US" dirty="0" smtClean="0"/>
              <a:t> The technical abilities are important to get good job. However, when it comes to growing , it is the soft skills that matters more.</a:t>
            </a:r>
            <a:endParaRPr lang="en-US" dirty="0"/>
          </a:p>
        </p:txBody>
      </p:sp>
      <p:pic>
        <p:nvPicPr>
          <p:cNvPr id="12290" name="Picture 2" descr="C:\Users\Public\Pictures\Sample Pictures\download (4).jpg"/>
          <p:cNvPicPr>
            <a:picLocks noChangeAspect="1" noChangeArrowheads="1"/>
          </p:cNvPicPr>
          <p:nvPr/>
        </p:nvPicPr>
        <p:blipFill>
          <a:blip r:embed="rId2"/>
          <a:srcRect/>
          <a:stretch>
            <a:fillRect/>
          </a:stretch>
        </p:blipFill>
        <p:spPr bwMode="auto">
          <a:xfrm>
            <a:off x="3429000" y="3733800"/>
            <a:ext cx="4267200" cy="2819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NVKSD’s Mission</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err="1" smtClean="0"/>
              <a:t>Realising</a:t>
            </a:r>
            <a:r>
              <a:rPr lang="en-US" dirty="0" smtClean="0"/>
              <a:t> the importance of Soft skills especially its impact on </a:t>
            </a:r>
            <a:r>
              <a:rPr lang="en-US" dirty="0" err="1" smtClean="0"/>
              <a:t>profesional</a:t>
            </a:r>
            <a:r>
              <a:rPr lang="en-US" dirty="0" smtClean="0"/>
              <a:t> </a:t>
            </a:r>
            <a:r>
              <a:rPr lang="en-US" dirty="0" err="1" smtClean="0"/>
              <a:t>development,we</a:t>
            </a:r>
            <a:r>
              <a:rPr lang="en-US" dirty="0" smtClean="0"/>
              <a:t> in our institution is concentrating in enhancing soft skills among our </a:t>
            </a:r>
            <a:r>
              <a:rPr lang="en-US" dirty="0" err="1" smtClean="0"/>
              <a:t>prosepective</a:t>
            </a:r>
            <a:r>
              <a:rPr lang="en-US" dirty="0" smtClean="0"/>
              <a:t> </a:t>
            </a:r>
            <a:r>
              <a:rPr lang="en-US" dirty="0" err="1" smtClean="0"/>
              <a:t>teachers,prospective</a:t>
            </a:r>
            <a:r>
              <a:rPr lang="en-US" dirty="0" smtClean="0"/>
              <a:t> teacher educators and research </a:t>
            </a:r>
            <a:r>
              <a:rPr lang="en-US" dirty="0" err="1" smtClean="0"/>
              <a:t>scholars.As</a:t>
            </a:r>
            <a:r>
              <a:rPr lang="en-US" dirty="0" smtClean="0"/>
              <a:t> the area is very broad ,moving </a:t>
            </a:r>
            <a:r>
              <a:rPr lang="en-US" dirty="0" err="1" smtClean="0"/>
              <a:t>towards,as</a:t>
            </a:r>
            <a:r>
              <a:rPr lang="en-US" dirty="0" smtClean="0"/>
              <a:t> our first step  we are helping our students to improve their communication </a:t>
            </a:r>
            <a:r>
              <a:rPr lang="en-US" dirty="0" err="1" smtClean="0"/>
              <a:t>skills,which</a:t>
            </a:r>
            <a:r>
              <a:rPr lang="en-US" dirty="0" smtClean="0"/>
              <a:t> is a competent skill among soft </a:t>
            </a:r>
            <a:r>
              <a:rPr lang="en-US" dirty="0" err="1" smtClean="0"/>
              <a:t>skills.For</a:t>
            </a:r>
            <a:r>
              <a:rPr lang="en-US" dirty="0" smtClean="0"/>
              <a:t> that we have prepared a module on communication skills exclusively by us and a sample is presented here with .</a:t>
            </a:r>
            <a:endParaRPr lang="en-US" dirty="0"/>
          </a:p>
        </p:txBody>
      </p:sp>
      <p:pic>
        <p:nvPicPr>
          <p:cNvPr id="13315" name="Picture 3" descr="C:\Users\Public\Pictures\Sample Pictures\download (5).jpg"/>
          <p:cNvPicPr>
            <a:picLocks noChangeAspect="1" noChangeArrowheads="1"/>
          </p:cNvPicPr>
          <p:nvPr/>
        </p:nvPicPr>
        <p:blipFill>
          <a:blip r:embed="rId2"/>
          <a:srcRect/>
          <a:stretch>
            <a:fillRect/>
          </a:stretch>
        </p:blipFill>
        <p:spPr bwMode="auto">
          <a:xfrm>
            <a:off x="5029200" y="0"/>
            <a:ext cx="3886200" cy="1905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 module</a:t>
            </a:r>
            <a:br>
              <a:rPr lang="en-US" dirty="0" smtClean="0"/>
            </a:br>
            <a:endParaRPr lang="en-US" dirty="0"/>
          </a:p>
        </p:txBody>
      </p:sp>
      <p:sp>
        <p:nvSpPr>
          <p:cNvPr id="3" name="Content Placeholder 2"/>
          <p:cNvSpPr>
            <a:spLocks noGrp="1"/>
          </p:cNvSpPr>
          <p:nvPr>
            <p:ph idx="1"/>
          </p:nvPr>
        </p:nvSpPr>
        <p:spPr/>
        <p:txBody>
          <a:bodyPr/>
          <a:lstStyle/>
          <a:p>
            <a:endParaRPr lang="en-US" dirty="0"/>
          </a:p>
        </p:txBody>
      </p:sp>
      <p:pic>
        <p:nvPicPr>
          <p:cNvPr id="18434" name="Picture 2" descr="C:\Users\Public\Pictures\Sample Pictures\download (8).jpg"/>
          <p:cNvPicPr>
            <a:picLocks noChangeAspect="1" noChangeArrowheads="1"/>
          </p:cNvPicPr>
          <p:nvPr/>
        </p:nvPicPr>
        <p:blipFill>
          <a:blip r:embed="rId2"/>
          <a:srcRect/>
          <a:stretch>
            <a:fillRect/>
          </a:stretch>
        </p:blipFill>
        <p:spPr bwMode="auto">
          <a:xfrm>
            <a:off x="762000" y="2057400"/>
            <a:ext cx="4662487" cy="25241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a:t>
            </a:r>
            <a:r>
              <a:rPr lang="en-US" dirty="0" smtClean="0"/>
              <a:t>Continues</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After Communication </a:t>
            </a:r>
            <a:r>
              <a:rPr lang="en-US" dirty="0" err="1" smtClean="0"/>
              <a:t>Skills,we</a:t>
            </a:r>
            <a:r>
              <a:rPr lang="en-US" dirty="0" smtClean="0"/>
              <a:t> are underway preparing Modules for other soft skills like interpersonal skill…</a:t>
            </a:r>
          </a:p>
          <a:p>
            <a:r>
              <a:rPr lang="en-US" dirty="0" smtClean="0"/>
              <a:t>Our Mission </a:t>
            </a:r>
            <a:r>
              <a:rPr lang="en-US" dirty="0" err="1" smtClean="0"/>
              <a:t>Softskills</a:t>
            </a:r>
            <a:r>
              <a:rPr lang="en-US" dirty="0" smtClean="0"/>
              <a:t> continues…</a:t>
            </a:r>
          </a:p>
          <a:p>
            <a:r>
              <a:rPr lang="en-US" dirty="0" smtClean="0"/>
              <a:t>Moreover ,we are an autonomous institution having fortunate enough to design our syllabi to some possible </a:t>
            </a:r>
            <a:r>
              <a:rPr lang="en-US" dirty="0" err="1" smtClean="0"/>
              <a:t>extent.Hence,with</a:t>
            </a:r>
            <a:r>
              <a:rPr lang="en-US" dirty="0" smtClean="0"/>
              <a:t> an intention to make our students capable enough to meet with competitive world and life </a:t>
            </a:r>
            <a:r>
              <a:rPr lang="en-US" dirty="0" err="1" smtClean="0"/>
              <a:t>outside,We</a:t>
            </a:r>
            <a:r>
              <a:rPr lang="en-US" dirty="0" smtClean="0"/>
              <a:t> have in our </a:t>
            </a:r>
            <a:r>
              <a:rPr lang="en-US" dirty="0" err="1" smtClean="0"/>
              <a:t>syllubus</a:t>
            </a:r>
            <a:r>
              <a:rPr lang="en-US" dirty="0" smtClean="0"/>
              <a:t>,</a:t>
            </a:r>
          </a:p>
          <a:p>
            <a:r>
              <a:rPr lang="en-US" dirty="0" smtClean="0"/>
              <a:t>Life Skills Education and Societal based Life skills Projects.</a:t>
            </a:r>
          </a:p>
          <a:p>
            <a:endParaRPr lang="en-US" dirty="0"/>
          </a:p>
        </p:txBody>
      </p:sp>
      <p:pic>
        <p:nvPicPr>
          <p:cNvPr id="14338" name="Picture 2" descr="C:\Users\Public\Pictures\Sample Pictures\download (6).jpg"/>
          <p:cNvPicPr>
            <a:picLocks noChangeAspect="1" noChangeArrowheads="1"/>
          </p:cNvPicPr>
          <p:nvPr/>
        </p:nvPicPr>
        <p:blipFill>
          <a:blip r:embed="rId2"/>
          <a:srcRect/>
          <a:stretch>
            <a:fillRect/>
          </a:stretch>
        </p:blipFill>
        <p:spPr bwMode="auto">
          <a:xfrm>
            <a:off x="1600200" y="0"/>
            <a:ext cx="6705600" cy="12954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Hope point justified…</a:t>
            </a:r>
            <a:endParaRPr lang="en-US" dirty="0"/>
          </a:p>
        </p:txBody>
      </p:sp>
      <p:sp>
        <p:nvSpPr>
          <p:cNvPr id="3" name="Content Placeholder 2"/>
          <p:cNvSpPr>
            <a:spLocks noGrp="1"/>
          </p:cNvSpPr>
          <p:nvPr>
            <p:ph idx="1"/>
          </p:nvPr>
        </p:nvSpPr>
        <p:spPr/>
        <p:txBody>
          <a:bodyPr>
            <a:normAutofit/>
          </a:bodyPr>
          <a:lstStyle/>
          <a:p>
            <a:r>
              <a:rPr lang="en-US" dirty="0" smtClean="0"/>
              <a:t>Hence </a:t>
            </a:r>
            <a:r>
              <a:rPr lang="en-US" dirty="0" smtClean="0"/>
              <a:t>Soft skills are  an integral change Maker </a:t>
            </a:r>
            <a:r>
              <a:rPr lang="en-US" dirty="0" smtClean="0"/>
              <a:t> </a:t>
            </a:r>
            <a:r>
              <a:rPr lang="en-US" dirty="0" smtClean="0"/>
              <a:t>for </a:t>
            </a:r>
            <a:r>
              <a:rPr lang="en-US" dirty="0" smtClean="0"/>
              <a:t>Capacity </a:t>
            </a:r>
            <a:r>
              <a:rPr lang="en-US" dirty="0" smtClean="0"/>
              <a:t>Building of Teachers</a:t>
            </a:r>
          </a:p>
          <a:p>
            <a:r>
              <a:rPr lang="en-US" dirty="0" smtClean="0"/>
              <a:t> It helps in </a:t>
            </a:r>
            <a:r>
              <a:rPr lang="en-US" dirty="0" smtClean="0"/>
              <a:t>building a </a:t>
            </a:r>
            <a:r>
              <a:rPr lang="en-US" dirty="0" smtClean="0"/>
              <a:t>stronger pipeline  to build up a future </a:t>
            </a:r>
            <a:r>
              <a:rPr lang="en-US" dirty="0" smtClean="0"/>
              <a:t>India  through it teachers.  </a:t>
            </a:r>
          </a:p>
          <a:p>
            <a:endParaRPr lang="en-US" dirty="0" smtClean="0"/>
          </a:p>
          <a:p>
            <a:pPr>
              <a:buNone/>
            </a:pPr>
            <a:endParaRPr lang="en-US" dirty="0" smtClean="0"/>
          </a:p>
          <a:p>
            <a:pPr>
              <a:buNone/>
            </a:pPr>
            <a:r>
              <a:rPr lang="en-US" dirty="0" smtClean="0"/>
              <a:t> </a:t>
            </a:r>
            <a:endParaRPr lang="en-US" dirty="0" smtClean="0"/>
          </a:p>
          <a:p>
            <a:r>
              <a:rPr lang="en-US" dirty="0" smtClean="0"/>
              <a:t>Thus it plays </a:t>
            </a:r>
            <a:r>
              <a:rPr lang="en-US" dirty="0" smtClean="0"/>
              <a:t>a vital role in building a foundation for lifelong learning and well-being for </a:t>
            </a:r>
            <a:r>
              <a:rPr lang="en-US" dirty="0" smtClean="0"/>
              <a:t>each and every</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the Patient Listening…</a:t>
            </a:r>
            <a:endParaRPr lang="en-US" dirty="0"/>
          </a:p>
        </p:txBody>
      </p:sp>
      <p:sp>
        <p:nvSpPr>
          <p:cNvPr id="3" name="Content Placeholder 2"/>
          <p:cNvSpPr>
            <a:spLocks noGrp="1"/>
          </p:cNvSpPr>
          <p:nvPr>
            <p:ph idx="1"/>
          </p:nvPr>
        </p:nvSpPr>
        <p:spPr/>
        <p:txBody>
          <a:bodyPr/>
          <a:lstStyle/>
          <a:p>
            <a:r>
              <a:rPr lang="en-US" dirty="0" smtClean="0"/>
              <a:t>Here </a:t>
            </a:r>
            <a:r>
              <a:rPr lang="en-US" dirty="0" smtClean="0"/>
              <a:t>I would like to stop my presentation…and Thanking  IUCTE for giving me this opportunity to project my views on this seemingly simpler  but  heavy topic  and thanking all </a:t>
            </a:r>
            <a:r>
              <a:rPr lang="en-US" dirty="0" smtClean="0"/>
              <a:t>the esteemed  for your  </a:t>
            </a:r>
            <a:r>
              <a:rPr lang="en-US" dirty="0" smtClean="0"/>
              <a:t>patient listening…</a:t>
            </a:r>
            <a:endParaRPr lang="en-US" dirty="0"/>
          </a:p>
        </p:txBody>
      </p:sp>
      <p:pic>
        <p:nvPicPr>
          <p:cNvPr id="15362" name="Picture 2" descr="C:\Users\Public\Pictures\Sample Pictures\download (4).png"/>
          <p:cNvPicPr>
            <a:picLocks noChangeAspect="1" noChangeArrowheads="1"/>
          </p:cNvPicPr>
          <p:nvPr/>
        </p:nvPicPr>
        <p:blipFill>
          <a:blip r:embed="rId2"/>
          <a:srcRect/>
          <a:stretch>
            <a:fillRect/>
          </a:stretch>
        </p:blipFill>
        <p:spPr bwMode="auto">
          <a:xfrm>
            <a:off x="2057400" y="3962400"/>
            <a:ext cx="6477000" cy="2667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Delimiting Academia</a:t>
            </a:r>
            <a:endParaRPr lang="en-US" dirty="0"/>
          </a:p>
        </p:txBody>
      </p:sp>
      <p:sp>
        <p:nvSpPr>
          <p:cNvPr id="3" name="Content Placeholder 2"/>
          <p:cNvSpPr>
            <a:spLocks noGrp="1"/>
          </p:cNvSpPr>
          <p:nvPr>
            <p:ph idx="1"/>
          </p:nvPr>
        </p:nvSpPr>
        <p:spPr/>
        <p:txBody>
          <a:bodyPr>
            <a:normAutofit/>
          </a:bodyPr>
          <a:lstStyle/>
          <a:p>
            <a:r>
              <a:rPr lang="en-US" b="1" i="1" dirty="0" smtClean="0"/>
              <a:t>Academia </a:t>
            </a:r>
            <a:r>
              <a:rPr lang="en-US" i="1" dirty="0" smtClean="0"/>
              <a:t>actually is</a:t>
            </a:r>
            <a:r>
              <a:rPr lang="en-US" dirty="0" smtClean="0"/>
              <a:t> the environment or community concerned with the pursuit of research, education, and scholarship.</a:t>
            </a:r>
          </a:p>
          <a:p>
            <a:r>
              <a:rPr lang="en-US" dirty="0" smtClean="0"/>
              <a:t>Here ,I would like to delimit academia as the community of  teachers of </a:t>
            </a:r>
            <a:r>
              <a:rPr lang="en-US" dirty="0" err="1" smtClean="0"/>
              <a:t>Education,prospective</a:t>
            </a:r>
            <a:r>
              <a:rPr lang="en-US" dirty="0" smtClean="0"/>
              <a:t> </a:t>
            </a:r>
            <a:r>
              <a:rPr lang="en-US" dirty="0" err="1" smtClean="0"/>
              <a:t>teachers,prospective</a:t>
            </a:r>
            <a:r>
              <a:rPr lang="en-US" dirty="0" smtClean="0"/>
              <a:t> teacher educators and research scholars of education as we are from teacher education backgrounds.</a:t>
            </a:r>
            <a:endParaRPr lang="en-US" dirty="0"/>
          </a:p>
        </p:txBody>
      </p:sp>
      <p:pic>
        <p:nvPicPr>
          <p:cNvPr id="1026" name="Picture 2" descr="C:\Users\Public\Pictures\Sample Pictures\images.png"/>
          <p:cNvPicPr>
            <a:picLocks noChangeAspect="1" noChangeArrowheads="1"/>
          </p:cNvPicPr>
          <p:nvPr/>
        </p:nvPicPr>
        <p:blipFill>
          <a:blip r:embed="rId2"/>
          <a:srcRect/>
          <a:stretch>
            <a:fillRect/>
          </a:stretch>
        </p:blipFill>
        <p:spPr bwMode="auto">
          <a:xfrm>
            <a:off x="533400" y="609601"/>
            <a:ext cx="2590800" cy="1371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into the Soft Skills ….</a:t>
            </a:r>
            <a:endParaRPr lang="en-US" dirty="0"/>
          </a:p>
        </p:txBody>
      </p:sp>
      <p:sp>
        <p:nvSpPr>
          <p:cNvPr id="3" name="Content Placeholder 2"/>
          <p:cNvSpPr>
            <a:spLocks noGrp="1"/>
          </p:cNvSpPr>
          <p:nvPr>
            <p:ph idx="1"/>
          </p:nvPr>
        </p:nvSpPr>
        <p:spPr/>
        <p:txBody>
          <a:bodyPr/>
          <a:lstStyle/>
          <a:p>
            <a:r>
              <a:rPr lang="en-US" dirty="0" smtClean="0"/>
              <a:t>Moving into the discussion of my topic “Soft Skills “ I would like to start by recognizing the significance of </a:t>
            </a:r>
            <a:r>
              <a:rPr lang="en-US" dirty="0" err="1" smtClean="0"/>
              <a:t>education.As</a:t>
            </a:r>
            <a:r>
              <a:rPr lang="en-US" dirty="0" smtClean="0"/>
              <a:t> we all know, Education </a:t>
            </a:r>
            <a:r>
              <a:rPr lang="en-US" dirty="0"/>
              <a:t>has been recognized as a central element in a nation’s development. It is a social service and is best regarded as an instrument for social </a:t>
            </a:r>
            <a:r>
              <a:rPr lang="en-US" dirty="0" err="1"/>
              <a:t>change.It</a:t>
            </a:r>
            <a:r>
              <a:rPr lang="en-US" dirty="0"/>
              <a:t> uplifts the standards, promotes cooperation and maintain harmony in the society.</a:t>
            </a:r>
          </a:p>
          <a:p>
            <a:endParaRPr lang="en-US" dirty="0"/>
          </a:p>
        </p:txBody>
      </p:sp>
      <p:pic>
        <p:nvPicPr>
          <p:cNvPr id="2052" name="Picture 4" descr="C:\Users\Public\Pictures\Sample Pictures\download.jpg"/>
          <p:cNvPicPr>
            <a:picLocks noChangeAspect="1" noChangeArrowheads="1"/>
          </p:cNvPicPr>
          <p:nvPr/>
        </p:nvPicPr>
        <p:blipFill>
          <a:blip r:embed="rId2"/>
          <a:srcRect/>
          <a:stretch>
            <a:fillRect/>
          </a:stretch>
        </p:blipFill>
        <p:spPr bwMode="auto">
          <a:xfrm>
            <a:off x="5181600" y="4800600"/>
            <a:ext cx="2466975" cy="18478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signifies..</a:t>
            </a:r>
            <a:endParaRPr lang="en-US" dirty="0"/>
          </a:p>
        </p:txBody>
      </p:sp>
      <p:sp>
        <p:nvSpPr>
          <p:cNvPr id="3" name="Content Placeholder 2"/>
          <p:cNvSpPr>
            <a:spLocks noGrp="1"/>
          </p:cNvSpPr>
          <p:nvPr>
            <p:ph idx="1"/>
          </p:nvPr>
        </p:nvSpPr>
        <p:spPr/>
        <p:txBody>
          <a:bodyPr>
            <a:normAutofit lnSpcReduction="10000"/>
          </a:bodyPr>
          <a:lstStyle/>
          <a:p>
            <a:r>
              <a:rPr lang="en-US" dirty="0"/>
              <a:t>Humanity has entered a new epoch in the history of </a:t>
            </a:r>
            <a:r>
              <a:rPr lang="en-US" dirty="0" smtClean="0"/>
              <a:t>civilization especially in the post Pandemic Era. </a:t>
            </a:r>
            <a:r>
              <a:rPr lang="en-US" dirty="0" err="1" smtClean="0"/>
              <a:t>Moreover,Globalization</a:t>
            </a:r>
            <a:r>
              <a:rPr lang="en-US" dirty="0" smtClean="0"/>
              <a:t> ,</a:t>
            </a:r>
            <a:r>
              <a:rPr lang="en-US" dirty="0" err="1" smtClean="0"/>
              <a:t>Privatisation</a:t>
            </a:r>
            <a:r>
              <a:rPr lang="en-US" dirty="0" smtClean="0"/>
              <a:t> ,</a:t>
            </a:r>
            <a:r>
              <a:rPr lang="en-US" dirty="0" err="1" smtClean="0"/>
              <a:t>Decentralisation</a:t>
            </a:r>
            <a:r>
              <a:rPr lang="en-US" smtClean="0"/>
              <a:t> ,cyber </a:t>
            </a:r>
            <a:r>
              <a:rPr lang="en-US" dirty="0" smtClean="0"/>
              <a:t>age’ , ‘space age, what not are occurring </a:t>
            </a:r>
            <a:r>
              <a:rPr lang="en-US" dirty="0"/>
              <a:t>at a lightning speed in every corner of the </a:t>
            </a:r>
            <a:r>
              <a:rPr lang="en-US" dirty="0" err="1"/>
              <a:t>earth.A</a:t>
            </a:r>
            <a:r>
              <a:rPr lang="en-US" dirty="0"/>
              <a:t> new consciousness has emerged about the roles that individuals ,</a:t>
            </a:r>
            <a:r>
              <a:rPr lang="en-US" dirty="0" smtClean="0"/>
              <a:t>institutions and nations play </a:t>
            </a:r>
            <a:r>
              <a:rPr lang="en-US" dirty="0"/>
              <a:t>in new </a:t>
            </a:r>
            <a:r>
              <a:rPr lang="en-US" dirty="0" smtClean="0"/>
              <a:t>millennium. </a:t>
            </a:r>
            <a:r>
              <a:rPr lang="en-US" dirty="0"/>
              <a:t>In the world based on science and </a:t>
            </a:r>
            <a:r>
              <a:rPr lang="en-US" dirty="0" err="1" smtClean="0"/>
              <a:t>technology,digitilisation</a:t>
            </a:r>
            <a:r>
              <a:rPr lang="en-US" dirty="0" smtClean="0"/>
              <a:t> and online learning </a:t>
            </a:r>
            <a:r>
              <a:rPr lang="en-US" dirty="0"/>
              <a:t>it is education that determines the level of </a:t>
            </a:r>
            <a:r>
              <a:rPr lang="en-US" dirty="0" smtClean="0"/>
              <a:t>anything including the </a:t>
            </a:r>
            <a:r>
              <a:rPr lang="en-US" dirty="0" err="1" smtClean="0"/>
              <a:t>prosperity,security</a:t>
            </a:r>
            <a:r>
              <a:rPr lang="en-US" dirty="0" smtClean="0"/>
              <a:t> </a:t>
            </a:r>
            <a:r>
              <a:rPr lang="en-US" dirty="0"/>
              <a:t>and welfare of </a:t>
            </a:r>
            <a:r>
              <a:rPr lang="en-US" dirty="0" smtClean="0"/>
              <a:t>human </a:t>
            </a:r>
            <a:r>
              <a:rPr lang="en-US" dirty="0" err="1" smtClean="0"/>
              <a:t>civilisation</a:t>
            </a:r>
            <a:r>
              <a:rPr lang="en-US" dirty="0" smtClean="0"/>
              <a:t>.</a:t>
            </a:r>
            <a:endParaRPr lang="en-US" dirty="0"/>
          </a:p>
          <a:p>
            <a:endParaRPr lang="en-US" dirty="0"/>
          </a:p>
        </p:txBody>
      </p:sp>
      <p:pic>
        <p:nvPicPr>
          <p:cNvPr id="4098" name="Picture 2" descr="C:\Users\Public\Pictures\Sample Pictures\download (1).jpg"/>
          <p:cNvPicPr>
            <a:picLocks noChangeAspect="1" noChangeArrowheads="1"/>
          </p:cNvPicPr>
          <p:nvPr/>
        </p:nvPicPr>
        <p:blipFill>
          <a:blip r:embed="rId2"/>
          <a:srcRect/>
          <a:stretch>
            <a:fillRect/>
          </a:stretch>
        </p:blipFill>
        <p:spPr bwMode="auto">
          <a:xfrm>
            <a:off x="5715000" y="381000"/>
            <a:ext cx="2533650" cy="16573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reality…!!!</a:t>
            </a:r>
            <a:endParaRPr lang="en-US" dirty="0"/>
          </a:p>
        </p:txBody>
      </p:sp>
      <p:sp>
        <p:nvSpPr>
          <p:cNvPr id="3" name="Content Placeholder 2"/>
          <p:cNvSpPr>
            <a:spLocks noGrp="1"/>
          </p:cNvSpPr>
          <p:nvPr>
            <p:ph idx="1"/>
          </p:nvPr>
        </p:nvSpPr>
        <p:spPr/>
        <p:txBody>
          <a:bodyPr/>
          <a:lstStyle/>
          <a:p>
            <a:r>
              <a:rPr lang="en-US" dirty="0" smtClean="0"/>
              <a:t>Hence there is supposedly more ‘Education’ now. </a:t>
            </a:r>
          </a:p>
          <a:p>
            <a:r>
              <a:rPr lang="en-US" dirty="0" smtClean="0"/>
              <a:t>But is our current teacher education system tailored enough to prepare our students to survive in this cut throat competitive world and to succeed living as a cosmopolitan citizens with a global perspective?</a:t>
            </a:r>
          </a:p>
          <a:p>
            <a:endParaRPr lang="en-US" dirty="0"/>
          </a:p>
        </p:txBody>
      </p:sp>
      <p:pic>
        <p:nvPicPr>
          <p:cNvPr id="5122" name="Picture 2" descr="C:\Users\Public\Pictures\Sample Pictures\download (2).jpg"/>
          <p:cNvPicPr>
            <a:picLocks noChangeAspect="1" noChangeArrowheads="1"/>
          </p:cNvPicPr>
          <p:nvPr/>
        </p:nvPicPr>
        <p:blipFill>
          <a:blip r:embed="rId2"/>
          <a:srcRect/>
          <a:stretch>
            <a:fillRect/>
          </a:stretch>
        </p:blipFill>
        <p:spPr bwMode="auto">
          <a:xfrm>
            <a:off x="5181600" y="228600"/>
            <a:ext cx="2619375" cy="17430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view</a:t>
            </a:r>
            <a:endParaRPr lang="en-US" dirty="0"/>
          </a:p>
        </p:txBody>
      </p:sp>
      <p:sp>
        <p:nvSpPr>
          <p:cNvPr id="3" name="Content Placeholder 2"/>
          <p:cNvSpPr>
            <a:spLocks noGrp="1"/>
          </p:cNvSpPr>
          <p:nvPr>
            <p:ph idx="1"/>
          </p:nvPr>
        </p:nvSpPr>
        <p:spPr/>
        <p:txBody>
          <a:bodyPr/>
          <a:lstStyle/>
          <a:p>
            <a:r>
              <a:rPr lang="en-US" dirty="0" smtClean="0"/>
              <a:t>The answer shall be a big YES or No</a:t>
            </a:r>
          </a:p>
          <a:p>
            <a:r>
              <a:rPr lang="en-US" dirty="0" smtClean="0"/>
              <a:t>But Personally </a:t>
            </a:r>
            <a:r>
              <a:rPr lang="en-US" dirty="0" err="1" smtClean="0"/>
              <a:t>speaking,,wehave</a:t>
            </a:r>
            <a:r>
              <a:rPr lang="en-US" dirty="0" smtClean="0"/>
              <a:t> to do something more </a:t>
            </a:r>
          </a:p>
          <a:p>
            <a:endParaRPr lang="en-US" dirty="0"/>
          </a:p>
        </p:txBody>
      </p:sp>
      <p:pic>
        <p:nvPicPr>
          <p:cNvPr id="6146" name="Picture 2" descr="C:\Users\Public\Pictures\Sample Pictures\download.png"/>
          <p:cNvPicPr>
            <a:picLocks noChangeAspect="1" noChangeArrowheads="1"/>
          </p:cNvPicPr>
          <p:nvPr/>
        </p:nvPicPr>
        <p:blipFill>
          <a:blip r:embed="rId2"/>
          <a:srcRect/>
          <a:stretch>
            <a:fillRect/>
          </a:stretch>
        </p:blipFill>
        <p:spPr bwMode="auto">
          <a:xfrm>
            <a:off x="6324600" y="304800"/>
            <a:ext cx="2362200" cy="21431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Gradual pace towards soft skills..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Moreover the environment around us is more dynamic than ever before. Competition is everywhere and we are finding it difficult to meet the challenges posed by the dynamic environment. Especially with the teacher community. Our community  is in a crucial period. Strained interpersonal relations, dearth of motivation ,lack of critical thinking  etc are the dilemma that are frequently observed these days among the whole of the teaching community. Hence our </a:t>
            </a:r>
            <a:r>
              <a:rPr lang="en-US" dirty="0" err="1" smtClean="0"/>
              <a:t>teachers,prospective</a:t>
            </a:r>
            <a:r>
              <a:rPr lang="en-US" dirty="0" smtClean="0"/>
              <a:t> </a:t>
            </a:r>
            <a:r>
              <a:rPr lang="en-US" dirty="0" err="1" smtClean="0"/>
              <a:t>teachers,prospective</a:t>
            </a:r>
            <a:r>
              <a:rPr lang="en-US" dirty="0" smtClean="0"/>
              <a:t> teacher </a:t>
            </a:r>
            <a:r>
              <a:rPr lang="en-US" dirty="0" err="1" smtClean="0"/>
              <a:t>educators,research</a:t>
            </a:r>
            <a:r>
              <a:rPr lang="en-US" dirty="0" smtClean="0"/>
              <a:t> scholars in education should be </a:t>
            </a:r>
            <a:r>
              <a:rPr lang="en-US" dirty="0" err="1" smtClean="0"/>
              <a:t>trained,taught</a:t>
            </a:r>
            <a:r>
              <a:rPr lang="en-US" dirty="0" smtClean="0"/>
              <a:t> ,motivated to succeed and solve problems to have peace for a healthy and happy life.</a:t>
            </a:r>
          </a:p>
          <a:p>
            <a:endParaRPr lang="en-US" dirty="0"/>
          </a:p>
        </p:txBody>
      </p:sp>
      <p:pic>
        <p:nvPicPr>
          <p:cNvPr id="7170" name="Picture 2" descr="C:\Users\Public\Pictures\Sample Pictures\download (1).png"/>
          <p:cNvPicPr>
            <a:picLocks noChangeAspect="1" noChangeArrowheads="1"/>
          </p:cNvPicPr>
          <p:nvPr/>
        </p:nvPicPr>
        <p:blipFill>
          <a:blip r:embed="rId2"/>
          <a:srcRect/>
          <a:stretch>
            <a:fillRect/>
          </a:stretch>
        </p:blipFill>
        <p:spPr bwMode="auto">
          <a:xfrm>
            <a:off x="5181600" y="0"/>
            <a:ext cx="2790825" cy="1295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soft skills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teachers  are the social engineers and are behind </a:t>
            </a:r>
            <a:r>
              <a:rPr lang="en-US" dirty="0" err="1" smtClean="0"/>
              <a:t>moulding</a:t>
            </a:r>
            <a:r>
              <a:rPr lang="en-US" dirty="0" smtClean="0"/>
              <a:t> the  future of our nation and their importance cannot be </a:t>
            </a:r>
            <a:r>
              <a:rPr lang="en-US" dirty="0" err="1" smtClean="0"/>
              <a:t>neglected.They</a:t>
            </a:r>
            <a:r>
              <a:rPr lang="en-US" dirty="0" smtClean="0"/>
              <a:t> are going to face the new global challenges posed by the dynamic </a:t>
            </a:r>
            <a:r>
              <a:rPr lang="en-US" dirty="0" err="1" smtClean="0"/>
              <a:t>environment.If</a:t>
            </a:r>
            <a:r>
              <a:rPr lang="en-US" dirty="0" smtClean="0"/>
              <a:t> they are properly empowered ,they will be able to overcome the adversities in their life to become successful and capable of making a balanced social life. They are to be made powerful to make decisions necessary to lead a </a:t>
            </a:r>
            <a:r>
              <a:rPr lang="en-US" dirty="0" err="1" smtClean="0"/>
              <a:t>fulfilling,productive</a:t>
            </a:r>
            <a:r>
              <a:rPr lang="en-US" dirty="0" smtClean="0"/>
              <a:t> life and to feel better about themselves by developing greater confidence. Teachers and Students must be encouraged to learn more willingly to  face the challenges they come across in their </a:t>
            </a:r>
            <a:r>
              <a:rPr lang="en-US" dirty="0" err="1" smtClean="0"/>
              <a:t>lives.Therefore</a:t>
            </a:r>
            <a:r>
              <a:rPr lang="en-US" dirty="0" smtClean="0"/>
              <a:t> measures need to be shelled out to facilitate  and train students to turn adversities into </a:t>
            </a:r>
            <a:r>
              <a:rPr lang="en-US" dirty="0" err="1" smtClean="0"/>
              <a:t>oppurtunities</a:t>
            </a:r>
            <a:r>
              <a:rPr lang="en-US" dirty="0" smtClean="0"/>
              <a:t> to reform themselves to meet the upcoming universal challenges. </a:t>
            </a:r>
            <a:endParaRPr lang="en-US" dirty="0"/>
          </a:p>
        </p:txBody>
      </p:sp>
      <p:pic>
        <p:nvPicPr>
          <p:cNvPr id="3074" name="Picture 2" descr="C:\Users\Public\Pictures\Sample Pictures\images (1).png"/>
          <p:cNvPicPr>
            <a:picLocks noChangeAspect="1" noChangeArrowheads="1"/>
          </p:cNvPicPr>
          <p:nvPr/>
        </p:nvPicPr>
        <p:blipFill>
          <a:blip r:embed="rId2"/>
          <a:srcRect/>
          <a:stretch>
            <a:fillRect/>
          </a:stretch>
        </p:blipFill>
        <p:spPr bwMode="auto">
          <a:xfrm>
            <a:off x="5410200" y="914400"/>
            <a:ext cx="3381375" cy="762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soft skills….???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Employability is the greatest factor for every upcoming modern teacher. To get a good job a student teacher should have both academic skill  and soft skill .Academic skill is our knowledge. Transferring that knowledge into application is the most important factor which is supplemented by soft </a:t>
            </a:r>
            <a:r>
              <a:rPr lang="en-US" dirty="0" err="1" smtClean="0"/>
              <a:t>skills.These</a:t>
            </a:r>
            <a:r>
              <a:rPr lang="en-US" dirty="0" smtClean="0"/>
              <a:t> skills learnt by them today will help them in the future. The schools of education ought to prepare students  both with the cognitive and personal skills needed to become productive and healthy citizen .But our curriculum  settings do not focus on the development of these </a:t>
            </a:r>
            <a:r>
              <a:rPr lang="en-US" dirty="0" err="1" smtClean="0"/>
              <a:t>skills.Force</a:t>
            </a:r>
            <a:r>
              <a:rPr lang="en-US" dirty="0" smtClean="0"/>
              <a:t>-fed ,test-driven learning cannot enrich and promote traits necessary for enhancing  life and soft </a:t>
            </a:r>
            <a:r>
              <a:rPr lang="en-US" dirty="0" err="1" smtClean="0"/>
              <a:t>skills.Blending</a:t>
            </a:r>
            <a:r>
              <a:rPr lang="en-US" dirty="0" smtClean="0"/>
              <a:t> soft skills with academic lesson yield very promising results. </a:t>
            </a:r>
            <a:r>
              <a:rPr lang="en-US" dirty="0" err="1" smtClean="0"/>
              <a:t>Todays</a:t>
            </a:r>
            <a:r>
              <a:rPr lang="en-US" dirty="0" smtClean="0"/>
              <a:t> teacher education  </a:t>
            </a:r>
            <a:r>
              <a:rPr lang="en-US" dirty="0" err="1" smtClean="0"/>
              <a:t>centres</a:t>
            </a:r>
            <a:r>
              <a:rPr lang="en-US" dirty="0" smtClean="0"/>
              <a:t> should teach soft skills. Soft skills are those everyday ones we develop over a life </a:t>
            </a:r>
            <a:r>
              <a:rPr lang="en-US" dirty="0" err="1" smtClean="0"/>
              <a:t>time.In</a:t>
            </a:r>
            <a:r>
              <a:rPr lang="en-US" dirty="0" smtClean="0"/>
              <a:t> professional career they are more likely to be hired and less likely to be </a:t>
            </a:r>
            <a:r>
              <a:rPr lang="en-US" dirty="0" err="1" smtClean="0"/>
              <a:t>fired.Along</a:t>
            </a:r>
            <a:r>
              <a:rPr lang="en-US" dirty="0" smtClean="0"/>
              <a:t> with all education and job related skills ,the students need to be equipped with soft skills for success in </a:t>
            </a:r>
            <a:r>
              <a:rPr lang="en-US" dirty="0" err="1" smtClean="0"/>
              <a:t>academics,work</a:t>
            </a:r>
            <a:r>
              <a:rPr lang="en-US" dirty="0" smtClean="0"/>
              <a:t> place and in life. </a:t>
            </a:r>
          </a:p>
          <a:p>
            <a:endParaRPr lang="en-US" dirty="0"/>
          </a:p>
        </p:txBody>
      </p:sp>
      <p:pic>
        <p:nvPicPr>
          <p:cNvPr id="8194" name="Picture 2" descr="C:\Users\Public\Pictures\Sample Pictures\images.jpg"/>
          <p:cNvPicPr>
            <a:picLocks noChangeAspect="1" noChangeArrowheads="1"/>
          </p:cNvPicPr>
          <p:nvPr/>
        </p:nvPicPr>
        <p:blipFill>
          <a:blip r:embed="rId2"/>
          <a:srcRect/>
          <a:stretch>
            <a:fillRect/>
          </a:stretch>
        </p:blipFill>
        <p:spPr bwMode="auto">
          <a:xfrm>
            <a:off x="5638800" y="457200"/>
            <a:ext cx="3257550" cy="140017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279</TotalTime>
  <Words>1169</Words>
  <Application>Microsoft Office PowerPoint</Application>
  <PresentationFormat>On-screen Show (4:3)</PresentationFormat>
  <Paragraphs>53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Soft Skills as an integral Unit for Capacity Building among Academia</vt:lpstr>
      <vt:lpstr>Delimiting Academia</vt:lpstr>
      <vt:lpstr>Moving into the Soft Skills ….</vt:lpstr>
      <vt:lpstr>Education signifies..</vt:lpstr>
      <vt:lpstr>The reality…!!!</vt:lpstr>
      <vt:lpstr>Personal view</vt:lpstr>
      <vt:lpstr>Gradual pace towards soft skills..</vt:lpstr>
      <vt:lpstr>Need for soft skills</vt:lpstr>
      <vt:lpstr>Why soft skills….???</vt:lpstr>
      <vt:lpstr>To the point…</vt:lpstr>
      <vt:lpstr>Significance of Soft skills..</vt:lpstr>
      <vt:lpstr>What are Soft skills</vt:lpstr>
      <vt:lpstr>Why soft skills…</vt:lpstr>
      <vt:lpstr>Why Soft skills…</vt:lpstr>
      <vt:lpstr>NVKSD’s Mission </vt:lpstr>
      <vt:lpstr>Communication module </vt:lpstr>
      <vt:lpstr>Mission Continues…</vt:lpstr>
      <vt:lpstr>Hope point justified…</vt:lpstr>
      <vt:lpstr>For the Patient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HCL</dc:creator>
  <cp:lastModifiedBy>HCL</cp:lastModifiedBy>
  <cp:revision>74</cp:revision>
  <dcterms:created xsi:type="dcterms:W3CDTF">2021-01-29T07:34:33Z</dcterms:created>
  <dcterms:modified xsi:type="dcterms:W3CDTF">2021-02-02T11:53:59Z</dcterms:modified>
</cp:coreProperties>
</file>