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59" r:id="rId7"/>
    <p:sldId id="271" r:id="rId8"/>
    <p:sldId id="268" r:id="rId9"/>
    <p:sldId id="270" r:id="rId10"/>
    <p:sldId id="260" r:id="rId11"/>
    <p:sldId id="261" r:id="rId12"/>
    <p:sldId id="262" r:id="rId13"/>
    <p:sldId id="263" r:id="rId14"/>
    <p:sldId id="273" r:id="rId15"/>
    <p:sldId id="264" r:id="rId16"/>
    <p:sldId id="272" r:id="rId17"/>
    <p:sldId id="265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18" autoAdjust="0"/>
    <p:restoredTop sz="94660"/>
  </p:normalViewPr>
  <p:slideViewPr>
    <p:cSldViewPr>
      <p:cViewPr varScale="1">
        <p:scale>
          <a:sx n="81" d="100"/>
          <a:sy n="81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A9A-123B-4122-A324-F69649C7DA50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A3B-931D-4257-B1B5-957FC3BF0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A9A-123B-4122-A324-F69649C7DA50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A3B-931D-4257-B1B5-957FC3BF0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A9A-123B-4122-A324-F69649C7DA50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A3B-931D-4257-B1B5-957FC3BF0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A9A-123B-4122-A324-F69649C7DA50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A3B-931D-4257-B1B5-957FC3BF0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A9A-123B-4122-A324-F69649C7DA50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A3B-931D-4257-B1B5-957FC3BF0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A9A-123B-4122-A324-F69649C7DA50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A3B-931D-4257-B1B5-957FC3BF0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A9A-123B-4122-A324-F69649C7DA50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A3B-931D-4257-B1B5-957FC3BF0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A9A-123B-4122-A324-F69649C7DA50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A3B-931D-4257-B1B5-957FC3BF0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A9A-123B-4122-A324-F69649C7DA50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A3B-931D-4257-B1B5-957FC3BF0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A9A-123B-4122-A324-F69649C7DA50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A3B-931D-4257-B1B5-957FC3BF0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7A9A-123B-4122-A324-F69649C7DA50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A3B-931D-4257-B1B5-957FC3BF0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A7A9A-123B-4122-A324-F69649C7DA50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97A3B-931D-4257-B1B5-957FC3BF0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752599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</a:rPr>
              <a:t>SKILL OF BACKBOARD WRITING</a:t>
            </a:r>
            <a:endParaRPr lang="en-US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SYS-7\Desktop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438400"/>
            <a:ext cx="8001000" cy="42672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3.Highlighting main points(HMP</a:t>
            </a:r>
            <a:r>
              <a:rPr lang="en-US" dirty="0" smtClean="0"/>
              <a:t>): </a:t>
            </a:r>
          </a:p>
          <a:p>
            <a:r>
              <a:rPr lang="en-US" dirty="0" smtClean="0"/>
              <a:t>The teacher should </a:t>
            </a:r>
            <a:r>
              <a:rPr lang="en-US" dirty="0" smtClean="0">
                <a:solidFill>
                  <a:srgbClr val="FF0000"/>
                </a:solidFill>
              </a:rPr>
              <a:t>underline</a:t>
            </a:r>
            <a:r>
              <a:rPr lang="en-US" dirty="0" smtClean="0"/>
              <a:t> the main points or words on the BB. </a:t>
            </a:r>
          </a:p>
          <a:p>
            <a:r>
              <a:rPr lang="en-US" dirty="0" err="1" smtClean="0"/>
              <a:t>Coloured</a:t>
            </a:r>
            <a:r>
              <a:rPr lang="en-US" dirty="0" smtClean="0"/>
              <a:t> chalks can be used to draw learners attention.</a:t>
            </a:r>
          </a:p>
          <a:p>
            <a:endParaRPr lang="en-US" dirty="0"/>
          </a:p>
        </p:txBody>
      </p:sp>
      <p:pic>
        <p:nvPicPr>
          <p:cNvPr id="5124" name="Picture 4" descr="C:\Users\SYS-7\Desktop\download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1" y="3810000"/>
            <a:ext cx="5105400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4.Utilization of the space.(US)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words or statements should be written on the BB for the proper utilization of space.</a:t>
            </a:r>
          </a:p>
          <a:p>
            <a:r>
              <a:rPr lang="en-US" dirty="0" smtClean="0"/>
              <a:t>Only necessary materials should be retained and unnecessary words should be rubbed off.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5.Correctness(C)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/>
          <a:lstStyle/>
          <a:p>
            <a:r>
              <a:rPr lang="en-US" dirty="0" smtClean="0"/>
              <a:t>The teacher should be careful about correct spelling, punctuation, grammar etc in constructing sentences on the BB.</a:t>
            </a:r>
            <a:endParaRPr lang="en-US" dirty="0"/>
          </a:p>
        </p:txBody>
      </p:sp>
      <p:pic>
        <p:nvPicPr>
          <p:cNvPr id="6146" name="Picture 2" descr="C:\Users\SYS-7\Desktop\download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62313" y="3352800"/>
            <a:ext cx="4891087" cy="3276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6.Position of the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/>
          <a:lstStyle/>
          <a:p>
            <a:r>
              <a:rPr lang="en-US" dirty="0" smtClean="0"/>
              <a:t>At the time of writing the teacher should stand on the side of the BB with an angle of 45*,so that the written work is visible to learners.</a:t>
            </a:r>
            <a:endParaRPr lang="en-US" dirty="0"/>
          </a:p>
        </p:txBody>
      </p:sp>
      <p:pic>
        <p:nvPicPr>
          <p:cNvPr id="7170" name="Picture 2" descr="C:\Users\SYS-7\Desktop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810000"/>
            <a:ext cx="3276599" cy="2819400"/>
          </a:xfrm>
          <a:prstGeom prst="rect">
            <a:avLst/>
          </a:prstGeom>
          <a:noFill/>
        </p:spPr>
      </p:pic>
      <p:pic>
        <p:nvPicPr>
          <p:cNvPr id="7173" name="Picture 5" descr="C:\Users\SYS-7\Desktop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3733800"/>
            <a:ext cx="3733800" cy="2819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Incorrect position while writing on BB</a:t>
            </a:r>
            <a:endParaRPr lang="en-US" dirty="0"/>
          </a:p>
        </p:txBody>
      </p:sp>
      <p:pic>
        <p:nvPicPr>
          <p:cNvPr id="11266" name="Picture 2" descr="C:\Users\SYS-7\Desktop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447800"/>
            <a:ext cx="60960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7.Eye contact with the pupils(ECP)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16763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teacher should maintain eye contact with his learners at the time of writing .It maintains discipline and attention of the learners.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Eye contact with pupils</a:t>
            </a:r>
            <a:endParaRPr lang="en-US" dirty="0"/>
          </a:p>
        </p:txBody>
      </p:sp>
      <p:pic>
        <p:nvPicPr>
          <p:cNvPr id="4" name="Content Placeholder 3" descr="C:\Users\SYS-7\Desktop\images (9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905000"/>
            <a:ext cx="7543800" cy="4267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8.Cleaning of BB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924800" cy="2667000"/>
          </a:xfrm>
        </p:spPr>
        <p:txBody>
          <a:bodyPr/>
          <a:lstStyle/>
          <a:p>
            <a:r>
              <a:rPr lang="en-US" dirty="0" smtClean="0"/>
              <a:t>Teacher should clean the BB from </a:t>
            </a:r>
            <a:r>
              <a:rPr lang="en-US" dirty="0" smtClean="0">
                <a:solidFill>
                  <a:srgbClr val="FF0000"/>
                </a:solidFill>
              </a:rPr>
              <a:t>top to bottom </a:t>
            </a:r>
            <a:r>
              <a:rPr lang="en-US" dirty="0" smtClean="0"/>
              <a:t>and do not spread dust in the room. After completion of the lesson the teacher should clean the entire BB before leaving the classroom.</a:t>
            </a:r>
            <a:endParaRPr lang="en-US" dirty="0"/>
          </a:p>
        </p:txBody>
      </p:sp>
      <p:pic>
        <p:nvPicPr>
          <p:cNvPr id="10242" name="Picture 2" descr="C:\Users\SYS-7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7550" y="4038600"/>
            <a:ext cx="428625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Precautions for BB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1.Predecide the things to be written on the BB.</a:t>
            </a:r>
          </a:p>
          <a:p>
            <a:r>
              <a:rPr lang="en-US" dirty="0" smtClean="0"/>
              <a:t>Check the material required like </a:t>
            </a:r>
            <a:r>
              <a:rPr lang="en-US" dirty="0" err="1" smtClean="0">
                <a:solidFill>
                  <a:srgbClr val="FF0000"/>
                </a:solidFill>
              </a:rPr>
              <a:t>chalks,duster,scale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/>
              <a:t>Chalk </a:t>
            </a:r>
            <a:r>
              <a:rPr lang="en-US" dirty="0" err="1" smtClean="0"/>
              <a:t>stucks</a:t>
            </a:r>
            <a:r>
              <a:rPr lang="en-US" dirty="0" smtClean="0"/>
              <a:t> should not make noise</a:t>
            </a:r>
          </a:p>
          <a:p>
            <a:r>
              <a:rPr lang="en-US" dirty="0" smtClean="0"/>
              <a:t>Press the chalk and then write.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pointer</a:t>
            </a:r>
            <a:r>
              <a:rPr lang="en-US" dirty="0" smtClean="0"/>
              <a:t> should be used to focus points</a:t>
            </a:r>
          </a:p>
          <a:p>
            <a:r>
              <a:rPr lang="en-US" dirty="0" smtClean="0"/>
              <a:t>Read the things written on the BB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dirty="0" smtClean="0"/>
              <a:t>-Be kind and use me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</a:t>
            </a:r>
            <a:r>
              <a:rPr lang="en-US" dirty="0" smtClean="0"/>
              <a:t>-Lay out the PLAN in advance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-Arrangement of BB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-Check LAG and CERCA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Light,Angle,Glare</a:t>
            </a:r>
            <a:r>
              <a:rPr lang="en-US" dirty="0" smtClean="0"/>
              <a:t>)(Chalk of all </a:t>
            </a:r>
            <a:r>
              <a:rPr lang="en-US" dirty="0" err="1" smtClean="0"/>
              <a:t>colours,Eraser,Ruler,Cane,Any</a:t>
            </a:r>
            <a:r>
              <a:rPr lang="en-US" dirty="0" smtClean="0"/>
              <a:t> other templates)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dirty="0" smtClean="0"/>
              <a:t>-keep it clean()</a:t>
            </a:r>
            <a:r>
              <a:rPr lang="en-US" dirty="0" err="1" smtClean="0"/>
              <a:t>neat,orderly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The skill of using backboard may be defined as a skill or technique that helps a teacher to use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BB</a:t>
            </a:r>
            <a:r>
              <a:rPr lang="en-US" dirty="0" smtClean="0"/>
              <a:t> in the teaching-learning process as effectively as possible for the proper realization of the stipulated teaching-learning objectives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-Be judicious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</a:t>
            </a:r>
            <a:r>
              <a:rPr lang="en-US" dirty="0" smtClean="0"/>
              <a:t>- order-SOS(stand on side)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-Attraction by CUP(</a:t>
            </a:r>
            <a:r>
              <a:rPr lang="en-US" dirty="0" err="1" smtClean="0"/>
              <a:t>colour</a:t>
            </a:r>
            <a:r>
              <a:rPr lang="en-US" dirty="0" smtClean="0"/>
              <a:t>, capital letters, </a:t>
            </a:r>
            <a:r>
              <a:rPr lang="en-US" dirty="0" err="1" smtClean="0"/>
              <a:t>underline,pointer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-writing with a BRUSH(</a:t>
            </a:r>
            <a:r>
              <a:rPr lang="en-US" dirty="0" err="1" smtClean="0"/>
              <a:t>bright,readable,uniform,straight,horizontal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-Drawing with a PEN(</a:t>
            </a:r>
            <a:r>
              <a:rPr lang="en-US" dirty="0" err="1" smtClean="0"/>
              <a:t>purposeful,easy,neat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suggested entries on BB</a:t>
            </a:r>
            <a:endParaRPr lang="en-US" dirty="0"/>
          </a:p>
        </p:txBody>
      </p:sp>
      <p:pic>
        <p:nvPicPr>
          <p:cNvPr id="1026" name="Picture 2" descr="C:\Users\SYS-7\Desktop\images (7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1" y="1600200"/>
            <a:ext cx="3352799" cy="1524000"/>
          </a:xfrm>
          <a:prstGeom prst="rect">
            <a:avLst/>
          </a:prstGeom>
          <a:noFill/>
        </p:spPr>
      </p:pic>
      <p:pic>
        <p:nvPicPr>
          <p:cNvPr id="1027" name="Picture 3" descr="C:\Users\SYS-7\Desktop\images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524000"/>
            <a:ext cx="3505200" cy="2362199"/>
          </a:xfrm>
          <a:prstGeom prst="rect">
            <a:avLst/>
          </a:prstGeom>
          <a:noFill/>
        </p:spPr>
      </p:pic>
      <p:pic>
        <p:nvPicPr>
          <p:cNvPr id="1028" name="Picture 4" descr="C:\Users\SYS-7\Desktop\images (1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4191000"/>
            <a:ext cx="3200400" cy="2362200"/>
          </a:xfrm>
          <a:prstGeom prst="rect">
            <a:avLst/>
          </a:prstGeom>
          <a:noFill/>
        </p:spPr>
      </p:pic>
      <p:pic>
        <p:nvPicPr>
          <p:cNvPr id="1029" name="Picture 5" descr="C:\Users\SYS-7\Desktop\images (9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267200"/>
            <a:ext cx="3810000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Components of the skill of</a:t>
            </a:r>
            <a:br>
              <a:rPr lang="en-US" dirty="0" smtClean="0"/>
            </a:br>
            <a:r>
              <a:rPr lang="en-US" dirty="0" smtClean="0"/>
              <a:t> Black board are: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1.LEGIBILITY (L) </a:t>
            </a:r>
            <a:r>
              <a:rPr lang="en-US" dirty="0" smtClean="0"/>
              <a:t>: Legible handwriting of the teacher on the back board draw the attention of the learners and encourages them to improve their hand writing.</a:t>
            </a:r>
          </a:p>
          <a:p>
            <a:r>
              <a:rPr lang="en-US" dirty="0" smtClean="0"/>
              <a:t>The teacher should ensure that a clear </a:t>
            </a:r>
            <a:r>
              <a:rPr lang="en-US" u="sng" dirty="0" smtClean="0"/>
              <a:t>distinction is ensured between words and letters</a:t>
            </a:r>
          </a:p>
          <a:p>
            <a:endParaRPr lang="en-US" u="sn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legibility in writing letters</a:t>
            </a:r>
            <a:endParaRPr lang="en-US" dirty="0"/>
          </a:p>
        </p:txBody>
      </p:sp>
      <p:pic>
        <p:nvPicPr>
          <p:cNvPr id="3074" name="Picture 2" descr="C:\Users\SYS-7\Desktop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76400"/>
            <a:ext cx="2971800" cy="19812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Illegible hand writing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(illegible hand writing irritates the learners and results in maximum mistakes)</a:t>
            </a:r>
            <a:endParaRPr lang="en-US" sz="3600" dirty="0"/>
          </a:p>
        </p:txBody>
      </p:sp>
      <p:pic>
        <p:nvPicPr>
          <p:cNvPr id="4" name="Content Placeholder 3" descr="C:\Users\SYS-7\Desktop\images (8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7010400" cy="46482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2.Size and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Allignment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(SA): </a:t>
            </a:r>
          </a:p>
          <a:p>
            <a:pPr>
              <a:buNone/>
            </a:pPr>
            <a:r>
              <a:rPr lang="en-US" dirty="0" smtClean="0"/>
              <a:t>	The size of the letters on the BB should be uniform and according to the class </a:t>
            </a:r>
            <a:r>
              <a:rPr lang="en-US" dirty="0" err="1" smtClean="0"/>
              <a:t>level.The</a:t>
            </a:r>
            <a:r>
              <a:rPr lang="en-US" dirty="0" smtClean="0"/>
              <a:t> letters and words should be in a straight </a:t>
            </a:r>
            <a:r>
              <a:rPr lang="en-US" dirty="0" err="1" smtClean="0"/>
              <a:t>line.Equal</a:t>
            </a:r>
            <a:r>
              <a:rPr lang="en-US" dirty="0" smtClean="0"/>
              <a:t> distance should be provided between two </a:t>
            </a:r>
            <a:r>
              <a:rPr lang="en-US" dirty="0" err="1" smtClean="0"/>
              <a:t>lines.No</a:t>
            </a:r>
            <a:r>
              <a:rPr lang="en-US" dirty="0" smtClean="0"/>
              <a:t> overwriting shall be made and should not look over crowded.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over crowdedness </a:t>
            </a:r>
            <a:endParaRPr lang="en-US" dirty="0"/>
          </a:p>
        </p:txBody>
      </p:sp>
      <p:pic>
        <p:nvPicPr>
          <p:cNvPr id="9218" name="Picture 2" descr="C:\Users\SYS-7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143000"/>
            <a:ext cx="8458200" cy="54864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Eg.Size</a:t>
            </a:r>
            <a:r>
              <a:rPr lang="en-US" sz="3600" dirty="0" smtClean="0"/>
              <a:t> of the letters should be uniform and equal distance  </a:t>
            </a:r>
            <a:r>
              <a:rPr lang="en-US" sz="3600" dirty="0" err="1" smtClean="0"/>
              <a:t>betweeen</a:t>
            </a:r>
            <a:r>
              <a:rPr lang="en-US" sz="3600" dirty="0" smtClean="0"/>
              <a:t> lines</a:t>
            </a:r>
            <a:endParaRPr lang="en-US" sz="3600" dirty="0"/>
          </a:p>
        </p:txBody>
      </p:sp>
      <p:pic>
        <p:nvPicPr>
          <p:cNvPr id="4098" name="Picture 2" descr="C:\Users\SYS-7\Desktop\images (7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905000"/>
            <a:ext cx="7239000" cy="39624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</a:t>
            </a:r>
            <a:r>
              <a:rPr lang="en-US" dirty="0" smtClean="0"/>
              <a:t>. incorrect writing of sentences</a:t>
            </a:r>
            <a:endParaRPr lang="en-US" dirty="0"/>
          </a:p>
        </p:txBody>
      </p:sp>
      <p:pic>
        <p:nvPicPr>
          <p:cNvPr id="8194" name="Picture 2" descr="C:\Users\SYS-7\Desktop\images (10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0"/>
            <a:ext cx="6476999" cy="3581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428</Words>
  <Application>Microsoft Office PowerPoint</Application>
  <PresentationFormat>On-screen Show (4:3)</PresentationFormat>
  <Paragraphs>48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SKILL OF BACKBOARD WRITING</vt:lpstr>
      <vt:lpstr>INTRODUCTION</vt:lpstr>
      <vt:lpstr>The Components of the skill of  Black board are:</vt:lpstr>
      <vt:lpstr> legibility in writing letters</vt:lpstr>
      <vt:lpstr>Illegible hand writing (illegible hand writing irritates the learners and results in maximum mistakes)</vt:lpstr>
      <vt:lpstr>Slide 6</vt:lpstr>
      <vt:lpstr>No over crowdedness </vt:lpstr>
      <vt:lpstr>Eg.Size of the letters should be uniform and equal distance  betweeen lines</vt:lpstr>
      <vt:lpstr>Eg. incorrect writing of sentences</vt:lpstr>
      <vt:lpstr>Slide 10</vt:lpstr>
      <vt:lpstr> 4.Utilization of the space.(US)</vt:lpstr>
      <vt:lpstr>5.Correctness(C)</vt:lpstr>
      <vt:lpstr>6.Position of the teacher</vt:lpstr>
      <vt:lpstr>Incorrect position while writing on BB</vt:lpstr>
      <vt:lpstr>7.Eye contact with the pupils(ECP)</vt:lpstr>
      <vt:lpstr>Eye contact with pupils</vt:lpstr>
      <vt:lpstr>8.Cleaning of BB</vt:lpstr>
      <vt:lpstr>Precautions for BB work</vt:lpstr>
      <vt:lpstr>Slide 19</vt:lpstr>
      <vt:lpstr>Slide 20</vt:lpstr>
      <vt:lpstr>Some suggested entries on BB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SYS-7</dc:creator>
  <cp:lastModifiedBy>SYS-7</cp:lastModifiedBy>
  <cp:revision>30</cp:revision>
  <dcterms:created xsi:type="dcterms:W3CDTF">2014-08-22T07:09:39Z</dcterms:created>
  <dcterms:modified xsi:type="dcterms:W3CDTF">2014-08-22T10:20:23Z</dcterms:modified>
</cp:coreProperties>
</file>